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6" r:id="rId2"/>
    <p:sldId id="258" r:id="rId3"/>
    <p:sldId id="274" r:id="rId4"/>
    <p:sldId id="275" r:id="rId5"/>
    <p:sldId id="276" r:id="rId6"/>
    <p:sldId id="277" r:id="rId7"/>
    <p:sldId id="278" r:id="rId8"/>
    <p:sldId id="279" r:id="rId9"/>
    <p:sldId id="260" r:id="rId10"/>
    <p:sldId id="259" r:id="rId11"/>
    <p:sldId id="273" r:id="rId12"/>
    <p:sldId id="261" r:id="rId13"/>
    <p:sldId id="262" r:id="rId14"/>
    <p:sldId id="263" r:id="rId15"/>
    <p:sldId id="264" r:id="rId16"/>
    <p:sldId id="265" r:id="rId17"/>
    <p:sldId id="266" r:id="rId18"/>
    <p:sldId id="272" r:id="rId19"/>
    <p:sldId id="281" r:id="rId20"/>
    <p:sldId id="282" r:id="rId21"/>
    <p:sldId id="267" r:id="rId22"/>
    <p:sldId id="280" r:id="rId23"/>
    <p:sldId id="268" r:id="rId24"/>
    <p:sldId id="269" r:id="rId25"/>
    <p:sldId id="270" r:id="rId26"/>
    <p:sldId id="283" r:id="rId27"/>
    <p:sldId id="284" r:id="rId28"/>
    <p:sldId id="285" r:id="rId29"/>
    <p:sldId id="286" r:id="rId30"/>
    <p:sldId id="287" r:id="rId31"/>
    <p:sldId id="288" r:id="rId32"/>
    <p:sldId id="289" r:id="rId33"/>
    <p:sldId id="290" r:id="rId34"/>
    <p:sldId id="292" r:id="rId35"/>
    <p:sldId id="293" r:id="rId36"/>
    <p:sldId id="294" r:id="rId37"/>
    <p:sldId id="295" r:id="rId38"/>
    <p:sldId id="296" r:id="rId39"/>
    <p:sldId id="297" r:id="rId40"/>
    <p:sldId id="298" r:id="rId41"/>
    <p:sldId id="299" r:id="rId42"/>
    <p:sldId id="303" r:id="rId43"/>
    <p:sldId id="304" r:id="rId44"/>
    <p:sldId id="305" r:id="rId45"/>
    <p:sldId id="302" r:id="rId46"/>
    <p:sldId id="300" r:id="rId47"/>
    <p:sldId id="301"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78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ED5084-429D-4624-BB96-9598417A1840}" type="datetimeFigureOut">
              <a:rPr lang="en-IN" smtClean="0"/>
              <a:pPr/>
              <a:t>14-08-2023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3BAE98-D190-4313-B4A3-3C671A0F90B7}" type="slidenum">
              <a:rPr lang="en-IN" smtClean="0"/>
              <a:pPr/>
              <a:t>‹#›</a:t>
            </a:fld>
            <a:endParaRPr lang="en-IN"/>
          </a:p>
        </p:txBody>
      </p:sp>
    </p:spTree>
    <p:extLst>
      <p:ext uri="{BB962C8B-B14F-4D97-AF65-F5344CB8AC3E}">
        <p14:creationId xmlns:p14="http://schemas.microsoft.com/office/powerpoint/2010/main" val="2081377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B4D949-9240-4A12-83F6-7E7E919B563E}" type="datetimeFigureOut">
              <a:rPr lang="en-IN" smtClean="0"/>
              <a:pPr/>
              <a:t>14-08-2023</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BA3A1682-A9F4-4B04-A356-4FB8C6E96744}" type="slidenum">
              <a:rPr lang="en-IN" smtClean="0"/>
              <a:pPr/>
              <a:t>‹#›</a:t>
            </a:fld>
            <a:endParaRPr lang="en-IN"/>
          </a:p>
        </p:txBody>
      </p:sp>
    </p:spTree>
    <p:extLst>
      <p:ext uri="{BB962C8B-B14F-4D97-AF65-F5344CB8AC3E}">
        <p14:creationId xmlns:p14="http://schemas.microsoft.com/office/powerpoint/2010/main" val="725831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B4D949-9240-4A12-83F6-7E7E919B563E}" type="datetimeFigureOut">
              <a:rPr lang="en-IN" smtClean="0"/>
              <a:pPr/>
              <a:t>14-08-2023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A3A1682-A9F4-4B04-A356-4FB8C6E96744}" type="slidenum">
              <a:rPr lang="en-IN" smtClean="0"/>
              <a:pPr/>
              <a:t>‹#›</a:t>
            </a:fld>
            <a:endParaRPr lang="en-IN"/>
          </a:p>
        </p:txBody>
      </p:sp>
    </p:spTree>
    <p:extLst>
      <p:ext uri="{BB962C8B-B14F-4D97-AF65-F5344CB8AC3E}">
        <p14:creationId xmlns:p14="http://schemas.microsoft.com/office/powerpoint/2010/main" val="2834763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B4D949-9240-4A12-83F6-7E7E919B563E}" type="datetimeFigureOut">
              <a:rPr lang="en-IN" smtClean="0"/>
              <a:pPr/>
              <a:t>14-08-2023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3A1682-A9F4-4B04-A356-4FB8C6E96744}" type="slidenum">
              <a:rPr lang="en-IN" smtClean="0"/>
              <a:pPr/>
              <a:t>‹#›</a:t>
            </a:fld>
            <a:endParaRPr lang="en-IN"/>
          </a:p>
        </p:txBody>
      </p:sp>
    </p:spTree>
    <p:extLst>
      <p:ext uri="{BB962C8B-B14F-4D97-AF65-F5344CB8AC3E}">
        <p14:creationId xmlns:p14="http://schemas.microsoft.com/office/powerpoint/2010/main" val="653901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B4D949-9240-4A12-83F6-7E7E919B563E}" type="datetimeFigureOut">
              <a:rPr lang="en-IN" smtClean="0"/>
              <a:pPr/>
              <a:t>14-08-2023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3A1682-A9F4-4B04-A356-4FB8C6E96744}" type="slidenum">
              <a:rPr lang="en-IN" smtClean="0"/>
              <a:pPr/>
              <a:t>‹#›</a:t>
            </a:fld>
            <a:endParaRPr lang="en-IN"/>
          </a:p>
        </p:txBody>
      </p:sp>
    </p:spTree>
    <p:extLst>
      <p:ext uri="{BB962C8B-B14F-4D97-AF65-F5344CB8AC3E}">
        <p14:creationId xmlns:p14="http://schemas.microsoft.com/office/powerpoint/2010/main" val="39565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B4D949-9240-4A12-83F6-7E7E919B563E}" type="datetimeFigureOut">
              <a:rPr lang="en-IN" smtClean="0"/>
              <a:pPr/>
              <a:t>14-08-2023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3A1682-A9F4-4B04-A356-4FB8C6E96744}" type="slidenum">
              <a:rPr lang="en-IN" smtClean="0"/>
              <a:pPr/>
              <a:t>‹#›</a:t>
            </a:fld>
            <a:endParaRPr lang="en-IN"/>
          </a:p>
        </p:txBody>
      </p:sp>
    </p:spTree>
    <p:extLst>
      <p:ext uri="{BB962C8B-B14F-4D97-AF65-F5344CB8AC3E}">
        <p14:creationId xmlns:p14="http://schemas.microsoft.com/office/powerpoint/2010/main" val="22964143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B4D949-9240-4A12-83F6-7E7E919B563E}" type="datetimeFigureOut">
              <a:rPr lang="en-IN" smtClean="0"/>
              <a:pPr/>
              <a:t>14-08-2023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3A1682-A9F4-4B04-A356-4FB8C6E96744}" type="slidenum">
              <a:rPr lang="en-IN" smtClean="0"/>
              <a:pPr/>
              <a:t>‹#›</a:t>
            </a:fld>
            <a:endParaRPr lang="en-IN"/>
          </a:p>
        </p:txBody>
      </p:sp>
    </p:spTree>
    <p:extLst>
      <p:ext uri="{BB962C8B-B14F-4D97-AF65-F5344CB8AC3E}">
        <p14:creationId xmlns:p14="http://schemas.microsoft.com/office/powerpoint/2010/main" val="2787924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B4D949-9240-4A12-83F6-7E7E919B563E}" type="datetimeFigureOut">
              <a:rPr lang="en-IN" smtClean="0"/>
              <a:pPr/>
              <a:t>14-08-2023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3A1682-A9F4-4B04-A356-4FB8C6E96744}" type="slidenum">
              <a:rPr lang="en-IN" smtClean="0"/>
              <a:pPr/>
              <a:t>‹#›</a:t>
            </a:fld>
            <a:endParaRPr lang="en-IN"/>
          </a:p>
        </p:txBody>
      </p:sp>
    </p:spTree>
    <p:extLst>
      <p:ext uri="{BB962C8B-B14F-4D97-AF65-F5344CB8AC3E}">
        <p14:creationId xmlns:p14="http://schemas.microsoft.com/office/powerpoint/2010/main" val="32217289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B4D949-9240-4A12-83F6-7E7E919B563E}" type="datetimeFigureOut">
              <a:rPr lang="en-IN" smtClean="0"/>
              <a:pPr/>
              <a:t>14-08-2023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3A1682-A9F4-4B04-A356-4FB8C6E96744}" type="slidenum">
              <a:rPr lang="en-IN" smtClean="0"/>
              <a:pPr/>
              <a:t>‹#›</a:t>
            </a:fld>
            <a:endParaRPr lang="en-IN"/>
          </a:p>
        </p:txBody>
      </p:sp>
    </p:spTree>
    <p:extLst>
      <p:ext uri="{BB962C8B-B14F-4D97-AF65-F5344CB8AC3E}">
        <p14:creationId xmlns:p14="http://schemas.microsoft.com/office/powerpoint/2010/main" val="1478322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B4D949-9240-4A12-83F6-7E7E919B563E}" type="datetimeFigureOut">
              <a:rPr lang="en-IN" smtClean="0"/>
              <a:pPr/>
              <a:t>14-08-2023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3A1682-A9F4-4B04-A356-4FB8C6E96744}" type="slidenum">
              <a:rPr lang="en-IN" smtClean="0"/>
              <a:pPr/>
              <a:t>‹#›</a:t>
            </a:fld>
            <a:endParaRPr lang="en-IN"/>
          </a:p>
        </p:txBody>
      </p:sp>
    </p:spTree>
    <p:extLst>
      <p:ext uri="{BB962C8B-B14F-4D97-AF65-F5344CB8AC3E}">
        <p14:creationId xmlns:p14="http://schemas.microsoft.com/office/powerpoint/2010/main" val="4007903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B4D949-9240-4A12-83F6-7E7E919B563E}" type="datetimeFigureOut">
              <a:rPr lang="en-IN" smtClean="0"/>
              <a:pPr/>
              <a:t>14-08-2023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BA3A1682-A9F4-4B04-A356-4FB8C6E96744}" type="slidenum">
              <a:rPr lang="en-IN" smtClean="0"/>
              <a:pPr/>
              <a:t>‹#›</a:t>
            </a:fld>
            <a:endParaRPr lang="en-IN"/>
          </a:p>
        </p:txBody>
      </p:sp>
    </p:spTree>
    <p:extLst>
      <p:ext uri="{BB962C8B-B14F-4D97-AF65-F5344CB8AC3E}">
        <p14:creationId xmlns:p14="http://schemas.microsoft.com/office/powerpoint/2010/main" val="1708531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B4D949-9240-4A12-83F6-7E7E919B563E}" type="datetimeFigureOut">
              <a:rPr lang="en-IN" smtClean="0"/>
              <a:pPr/>
              <a:t>14-08-2023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3A1682-A9F4-4B04-A356-4FB8C6E96744}" type="slidenum">
              <a:rPr lang="en-IN" smtClean="0"/>
              <a:pPr/>
              <a:t>‹#›</a:t>
            </a:fld>
            <a:endParaRPr lang="en-IN"/>
          </a:p>
        </p:txBody>
      </p:sp>
    </p:spTree>
    <p:extLst>
      <p:ext uri="{BB962C8B-B14F-4D97-AF65-F5344CB8AC3E}">
        <p14:creationId xmlns:p14="http://schemas.microsoft.com/office/powerpoint/2010/main" val="2174655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B4D949-9240-4A12-83F6-7E7E919B563E}" type="datetimeFigureOut">
              <a:rPr lang="en-IN" smtClean="0"/>
              <a:pPr/>
              <a:t>14-08-2023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A3A1682-A9F4-4B04-A356-4FB8C6E96744}" type="slidenum">
              <a:rPr lang="en-IN" smtClean="0"/>
              <a:pPr/>
              <a:t>‹#›</a:t>
            </a:fld>
            <a:endParaRPr lang="en-IN"/>
          </a:p>
        </p:txBody>
      </p:sp>
    </p:spTree>
    <p:extLst>
      <p:ext uri="{BB962C8B-B14F-4D97-AF65-F5344CB8AC3E}">
        <p14:creationId xmlns:p14="http://schemas.microsoft.com/office/powerpoint/2010/main" val="898053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B4D949-9240-4A12-83F6-7E7E919B563E}" type="datetimeFigureOut">
              <a:rPr lang="en-IN" smtClean="0"/>
              <a:pPr/>
              <a:t>14-08-2023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A3A1682-A9F4-4B04-A356-4FB8C6E96744}" type="slidenum">
              <a:rPr lang="en-IN" smtClean="0"/>
              <a:pPr/>
              <a:t>‹#›</a:t>
            </a:fld>
            <a:endParaRPr lang="en-IN"/>
          </a:p>
        </p:txBody>
      </p:sp>
    </p:spTree>
    <p:extLst>
      <p:ext uri="{BB962C8B-B14F-4D97-AF65-F5344CB8AC3E}">
        <p14:creationId xmlns:p14="http://schemas.microsoft.com/office/powerpoint/2010/main" val="1984806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B4D949-9240-4A12-83F6-7E7E919B563E}" type="datetimeFigureOut">
              <a:rPr lang="en-IN" smtClean="0"/>
              <a:pPr/>
              <a:t>14-08-2023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A3A1682-A9F4-4B04-A356-4FB8C6E96744}" type="slidenum">
              <a:rPr lang="en-IN" smtClean="0"/>
              <a:pPr/>
              <a:t>‹#›</a:t>
            </a:fld>
            <a:endParaRPr lang="en-IN"/>
          </a:p>
        </p:txBody>
      </p:sp>
    </p:spTree>
    <p:extLst>
      <p:ext uri="{BB962C8B-B14F-4D97-AF65-F5344CB8AC3E}">
        <p14:creationId xmlns:p14="http://schemas.microsoft.com/office/powerpoint/2010/main" val="721185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B4D949-9240-4A12-83F6-7E7E919B563E}" type="datetimeFigureOut">
              <a:rPr lang="en-IN" smtClean="0"/>
              <a:pPr/>
              <a:t>14-08-2023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A3A1682-A9F4-4B04-A356-4FB8C6E96744}" type="slidenum">
              <a:rPr lang="en-IN" smtClean="0"/>
              <a:pPr/>
              <a:t>‹#›</a:t>
            </a:fld>
            <a:endParaRPr lang="en-IN"/>
          </a:p>
        </p:txBody>
      </p:sp>
    </p:spTree>
    <p:extLst>
      <p:ext uri="{BB962C8B-B14F-4D97-AF65-F5344CB8AC3E}">
        <p14:creationId xmlns:p14="http://schemas.microsoft.com/office/powerpoint/2010/main" val="971332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B4D949-9240-4A12-83F6-7E7E919B563E}" type="datetimeFigureOut">
              <a:rPr lang="en-IN" smtClean="0"/>
              <a:pPr/>
              <a:t>14-08-2023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A3A1682-A9F4-4B04-A356-4FB8C6E96744}" type="slidenum">
              <a:rPr lang="en-IN" smtClean="0"/>
              <a:pPr/>
              <a:t>‹#›</a:t>
            </a:fld>
            <a:endParaRPr lang="en-IN"/>
          </a:p>
        </p:txBody>
      </p:sp>
    </p:spTree>
    <p:extLst>
      <p:ext uri="{BB962C8B-B14F-4D97-AF65-F5344CB8AC3E}">
        <p14:creationId xmlns:p14="http://schemas.microsoft.com/office/powerpoint/2010/main" val="504516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B4D949-9240-4A12-83F6-7E7E919B563E}" type="datetimeFigureOut">
              <a:rPr lang="en-IN" smtClean="0"/>
              <a:pPr/>
              <a:t>14-08-2023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A3A1682-A9F4-4B04-A356-4FB8C6E96744}" type="slidenum">
              <a:rPr lang="en-IN" smtClean="0"/>
              <a:pPr/>
              <a:t>‹#›</a:t>
            </a:fld>
            <a:endParaRPr lang="en-IN"/>
          </a:p>
        </p:txBody>
      </p:sp>
    </p:spTree>
    <p:extLst>
      <p:ext uri="{BB962C8B-B14F-4D97-AF65-F5344CB8AC3E}">
        <p14:creationId xmlns:p14="http://schemas.microsoft.com/office/powerpoint/2010/main" val="2252705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1B4D949-9240-4A12-83F6-7E7E919B563E}" type="datetimeFigureOut">
              <a:rPr lang="en-IN" smtClean="0"/>
              <a:pPr/>
              <a:t>14-08-2023</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A3A1682-A9F4-4B04-A356-4FB8C6E96744}" type="slidenum">
              <a:rPr lang="en-IN" smtClean="0"/>
              <a:pPr/>
              <a:t>‹#›</a:t>
            </a:fld>
            <a:endParaRPr lang="en-IN"/>
          </a:p>
        </p:txBody>
      </p:sp>
    </p:spTree>
    <p:extLst>
      <p:ext uri="{BB962C8B-B14F-4D97-AF65-F5344CB8AC3E}">
        <p14:creationId xmlns:p14="http://schemas.microsoft.com/office/powerpoint/2010/main" val="518509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en.wikipedia.org/wiki/File:Internet_of_Things.sv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263DC4-928C-44D1-9861-7844EBF72F47}"/>
              </a:ext>
            </a:extLst>
          </p:cNvPr>
          <p:cNvPicPr>
            <a:picLocks noChangeAspect="1"/>
          </p:cNvPicPr>
          <p:nvPr/>
        </p:nvPicPr>
        <p:blipFill rotWithShape="1">
          <a:blip r:embed="rId2" cstate="print"/>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FD50D31B-8F65-4A9F-A51D-50569EEFB392}"/>
              </a:ext>
            </a:extLst>
          </p:cNvPr>
          <p:cNvSpPr>
            <a:spLocks noGrp="1"/>
          </p:cNvSpPr>
          <p:nvPr>
            <p:ph type="ctrTitle"/>
          </p:nvPr>
        </p:nvSpPr>
        <p:spPr>
          <a:xfrm>
            <a:off x="8022021" y="3231931"/>
            <a:ext cx="3852041" cy="1834056"/>
          </a:xfrm>
        </p:spPr>
        <p:txBody>
          <a:bodyPr>
            <a:normAutofit/>
          </a:bodyPr>
          <a:lstStyle/>
          <a:p>
            <a:endParaRPr lang="en-IN" sz="4000"/>
          </a:p>
        </p:txBody>
      </p:sp>
      <p:sp>
        <p:nvSpPr>
          <p:cNvPr id="3" name="Subtitle 2">
            <a:extLst>
              <a:ext uri="{FF2B5EF4-FFF2-40B4-BE49-F238E27FC236}">
                <a16:creationId xmlns:a16="http://schemas.microsoft.com/office/drawing/2014/main" id="{298FA1E9-0374-407D-94BC-A1B07BA667E4}"/>
              </a:ext>
            </a:extLst>
          </p:cNvPr>
          <p:cNvSpPr>
            <a:spLocks noGrp="1"/>
          </p:cNvSpPr>
          <p:nvPr>
            <p:ph type="subTitle" idx="1"/>
          </p:nvPr>
        </p:nvSpPr>
        <p:spPr>
          <a:xfrm>
            <a:off x="7782910" y="5242675"/>
            <a:ext cx="4330262" cy="683284"/>
          </a:xfrm>
        </p:spPr>
        <p:txBody>
          <a:bodyPr>
            <a:normAutofit/>
          </a:bodyPr>
          <a:lstStyle/>
          <a:p>
            <a:endParaRPr lang="en-IN" sz="2000"/>
          </a:p>
        </p:txBody>
      </p:sp>
      <p:pic>
        <p:nvPicPr>
          <p:cNvPr id="6" name="Picture 5">
            <a:extLst>
              <a:ext uri="{FF2B5EF4-FFF2-40B4-BE49-F238E27FC236}">
                <a16:creationId xmlns:a16="http://schemas.microsoft.com/office/drawing/2014/main" id="{00305926-66B2-4F68-BD63-92E1EA05A3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03" y="0"/>
            <a:ext cx="12034344" cy="6858000"/>
          </a:xfrm>
          <a:prstGeom prst="rect">
            <a:avLst/>
          </a:prstGeom>
        </p:spPr>
      </p:pic>
      <p:pic>
        <p:nvPicPr>
          <p:cNvPr id="10" name="Picture 2" descr="logo1">
            <a:extLst>
              <a:ext uri="{FF2B5EF4-FFF2-40B4-BE49-F238E27FC236}">
                <a16:creationId xmlns:a16="http://schemas.microsoft.com/office/drawing/2014/main" id="{AE1A5E01-CC30-4E7F-9DEC-F97F7DC1ADDF}"/>
              </a:ext>
            </a:extLst>
          </p:cNvPr>
          <p:cNvPicPr>
            <a:picLocks noChangeAspect="1" noChangeArrowheads="1"/>
          </p:cNvPicPr>
          <p:nvPr/>
        </p:nvPicPr>
        <p:blipFill>
          <a:blip r:embed="rId4" cstate="print"/>
          <a:srcRect/>
          <a:stretch>
            <a:fillRect/>
          </a:stretch>
        </p:blipFill>
        <p:spPr bwMode="auto">
          <a:xfrm>
            <a:off x="1771650" y="1589"/>
            <a:ext cx="1143000" cy="1143000"/>
          </a:xfrm>
          <a:prstGeom prst="rect">
            <a:avLst/>
          </a:prstGeom>
          <a:noFill/>
          <a:ln w="9525">
            <a:noFill/>
            <a:miter lim="800000"/>
            <a:headEnd/>
            <a:tailEnd/>
          </a:ln>
        </p:spPr>
      </p:pic>
      <p:pic>
        <p:nvPicPr>
          <p:cNvPr id="12" name="Picture 3" descr="strip1">
            <a:extLst>
              <a:ext uri="{FF2B5EF4-FFF2-40B4-BE49-F238E27FC236}">
                <a16:creationId xmlns:a16="http://schemas.microsoft.com/office/drawing/2014/main" id="{FF321EF1-9F5D-4F73-9838-8F719B27BD86}"/>
              </a:ext>
            </a:extLst>
          </p:cNvPr>
          <p:cNvPicPr>
            <a:picLocks noChangeAspect="1" noChangeArrowheads="1"/>
          </p:cNvPicPr>
          <p:nvPr/>
        </p:nvPicPr>
        <p:blipFill>
          <a:blip r:embed="rId5" cstate="print"/>
          <a:srcRect/>
          <a:stretch>
            <a:fillRect/>
          </a:stretch>
        </p:blipFill>
        <p:spPr bwMode="auto">
          <a:xfrm>
            <a:off x="2895600" y="536575"/>
            <a:ext cx="7620000" cy="76200"/>
          </a:xfrm>
          <a:prstGeom prst="rect">
            <a:avLst/>
          </a:prstGeom>
          <a:noFill/>
          <a:ln w="9525">
            <a:noFill/>
            <a:miter lim="800000"/>
            <a:headEnd/>
            <a:tailEnd/>
          </a:ln>
        </p:spPr>
      </p:pic>
      <p:sp>
        <p:nvSpPr>
          <p:cNvPr id="15" name="Rectangle 8">
            <a:extLst>
              <a:ext uri="{FF2B5EF4-FFF2-40B4-BE49-F238E27FC236}">
                <a16:creationId xmlns:a16="http://schemas.microsoft.com/office/drawing/2014/main" id="{896E79E6-28B1-4739-85CA-B76C15CE5A74}"/>
              </a:ext>
            </a:extLst>
          </p:cNvPr>
          <p:cNvSpPr>
            <a:spLocks noChangeArrowheads="1"/>
          </p:cNvSpPr>
          <p:nvPr/>
        </p:nvSpPr>
        <p:spPr bwMode="auto">
          <a:xfrm>
            <a:off x="1524000" y="2286001"/>
            <a:ext cx="5486400" cy="646331"/>
          </a:xfrm>
          <a:prstGeom prst="rect">
            <a:avLst/>
          </a:prstGeom>
          <a:noFill/>
          <a:ln w="9525">
            <a:noFill/>
            <a:miter lim="800000"/>
            <a:headEnd/>
            <a:tailEnd/>
          </a:ln>
        </p:spPr>
        <p:txBody>
          <a:bodyPr>
            <a:spAutoFit/>
          </a:bodyPr>
          <a:lstStyle/>
          <a:p>
            <a:pPr algn="ctr">
              <a:defRPr/>
            </a:pPr>
            <a:r>
              <a:rPr lang="en-US" sz="3600" b="1" dirty="0">
                <a:solidFill>
                  <a:schemeClr val="bg2">
                    <a:lumMod val="50000"/>
                  </a:schemeClr>
                </a:solidFill>
              </a:rPr>
              <a:t>   </a:t>
            </a:r>
            <a:endParaRPr lang="en-US" sz="3600" b="1" dirty="0">
              <a:solidFill>
                <a:schemeClr val="bg2">
                  <a:lumMod val="50000"/>
                </a:schemeClr>
              </a:solidFill>
              <a:cs typeface="Times New Roman" pitchFamily="18" charset="0"/>
            </a:endParaRPr>
          </a:p>
        </p:txBody>
      </p:sp>
    </p:spTree>
    <p:extLst>
      <p:ext uri="{BB962C8B-B14F-4D97-AF65-F5344CB8AC3E}">
        <p14:creationId xmlns:p14="http://schemas.microsoft.com/office/powerpoint/2010/main" val="439122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85F3C-942E-4AFD-B827-D71A406CB589}"/>
              </a:ext>
            </a:extLst>
          </p:cNvPr>
          <p:cNvSpPr>
            <a:spLocks noGrp="1"/>
          </p:cNvSpPr>
          <p:nvPr>
            <p:ph type="title"/>
          </p:nvPr>
        </p:nvSpPr>
        <p:spPr>
          <a:xfrm>
            <a:off x="0" y="228600"/>
            <a:ext cx="10018713" cy="1752599"/>
          </a:xfrm>
        </p:spPr>
        <p:txBody>
          <a:bodyPr/>
          <a:lstStyle/>
          <a:p>
            <a:r>
              <a:rPr lang="en-IN" b="1" dirty="0"/>
              <a:t>How IoT works?</a:t>
            </a:r>
            <a:endParaRPr lang="en-IN" dirty="0"/>
          </a:p>
        </p:txBody>
      </p:sp>
      <p:sp>
        <p:nvSpPr>
          <p:cNvPr id="3" name="Content Placeholder 2">
            <a:extLst>
              <a:ext uri="{FF2B5EF4-FFF2-40B4-BE49-F238E27FC236}">
                <a16:creationId xmlns:a16="http://schemas.microsoft.com/office/drawing/2014/main" id="{561DF724-A782-49BE-8F28-18F85BE39DA7}"/>
              </a:ext>
            </a:extLst>
          </p:cNvPr>
          <p:cNvSpPr>
            <a:spLocks noGrp="1"/>
          </p:cNvSpPr>
          <p:nvPr>
            <p:ph idx="1"/>
          </p:nvPr>
        </p:nvSpPr>
        <p:spPr/>
        <p:txBody>
          <a:bodyPr/>
          <a:lstStyle/>
          <a:p>
            <a:r>
              <a:rPr lang="en-IN" b="1" dirty="0"/>
              <a:t>1) Sensors/Devices</a:t>
            </a:r>
          </a:p>
          <a:p>
            <a:r>
              <a:rPr lang="en-IN" b="1" dirty="0"/>
              <a:t>2) Connectivity</a:t>
            </a:r>
          </a:p>
          <a:p>
            <a:r>
              <a:rPr lang="en-IN" b="1" dirty="0"/>
              <a:t>3) Data Processing</a:t>
            </a:r>
          </a:p>
          <a:p>
            <a:r>
              <a:rPr lang="en-IN" b="1" dirty="0"/>
              <a:t>4)User Interface</a:t>
            </a:r>
            <a:endParaRPr lang="en-IN" dirty="0"/>
          </a:p>
        </p:txBody>
      </p:sp>
      <p:pic>
        <p:nvPicPr>
          <p:cNvPr id="14" name="Picture 13">
            <a:extLst>
              <a:ext uri="{FF2B5EF4-FFF2-40B4-BE49-F238E27FC236}">
                <a16:creationId xmlns:a16="http://schemas.microsoft.com/office/drawing/2014/main" id="{8728D5C9-F7E0-4906-9BE0-380B404C94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4177" y="3211828"/>
            <a:ext cx="7257146" cy="2286001"/>
          </a:xfrm>
          <a:prstGeom prst="rect">
            <a:avLst/>
          </a:prstGeom>
        </p:spPr>
      </p:pic>
      <p:pic>
        <p:nvPicPr>
          <p:cNvPr id="5" name="Picture 4"/>
          <p:cNvPicPr/>
          <p:nvPr/>
        </p:nvPicPr>
        <p:blipFill>
          <a:blip r:embed="rId3" cstate="print"/>
          <a:srcRect/>
          <a:stretch>
            <a:fillRect/>
          </a:stretch>
        </p:blipFill>
        <p:spPr bwMode="auto">
          <a:xfrm>
            <a:off x="7393898" y="0"/>
            <a:ext cx="4532492" cy="3082834"/>
          </a:xfrm>
          <a:prstGeom prst="rect">
            <a:avLst/>
          </a:prstGeom>
          <a:noFill/>
          <a:ln w="9525">
            <a:noFill/>
            <a:miter lim="800000"/>
            <a:headEnd/>
            <a:tailEnd/>
          </a:ln>
        </p:spPr>
      </p:pic>
    </p:spTree>
    <p:extLst>
      <p:ext uri="{BB962C8B-B14F-4D97-AF65-F5344CB8AC3E}">
        <p14:creationId xmlns:p14="http://schemas.microsoft.com/office/powerpoint/2010/main" val="1987416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61" y="357174"/>
            <a:ext cx="10972800" cy="785810"/>
          </a:xfrm>
        </p:spPr>
        <p:txBody>
          <a:bodyPr>
            <a:normAutofit/>
          </a:bodyPr>
          <a:lstStyle/>
          <a:p>
            <a:pPr algn="ctr"/>
            <a:r>
              <a:rPr lang="en-IN" b="1" dirty="0">
                <a:solidFill>
                  <a:schemeClr val="tx1"/>
                </a:solidFill>
              </a:rPr>
              <a:t>How </a:t>
            </a:r>
            <a:r>
              <a:rPr lang="en-IN" b="1" dirty="0" err="1">
                <a:solidFill>
                  <a:schemeClr val="tx1"/>
                </a:solidFill>
              </a:rPr>
              <a:t>IoT</a:t>
            </a:r>
            <a:r>
              <a:rPr lang="en-IN" b="1" dirty="0">
                <a:solidFill>
                  <a:schemeClr val="tx1"/>
                </a:solidFill>
              </a:rPr>
              <a:t> Works?</a:t>
            </a:r>
            <a:endParaRPr lang="en-IN" dirty="0">
              <a:solidFill>
                <a:schemeClr val="tx1"/>
              </a:solidFill>
            </a:endParaRPr>
          </a:p>
        </p:txBody>
      </p:sp>
      <p:sp>
        <p:nvSpPr>
          <p:cNvPr id="3" name="Content Placeholder 2"/>
          <p:cNvSpPr>
            <a:spLocks noGrp="1"/>
          </p:cNvSpPr>
          <p:nvPr>
            <p:ph idx="1"/>
          </p:nvPr>
        </p:nvSpPr>
        <p:spPr>
          <a:xfrm>
            <a:off x="571461" y="1071546"/>
            <a:ext cx="10972800" cy="5500726"/>
          </a:xfrm>
        </p:spPr>
        <p:txBody>
          <a:bodyPr>
            <a:normAutofit/>
          </a:bodyPr>
          <a:lstStyle/>
          <a:p>
            <a:pPr algn="just">
              <a:lnSpc>
                <a:spcPct val="150000"/>
              </a:lnSpc>
              <a:buNone/>
            </a:pPr>
            <a:r>
              <a:rPr lang="en-IN" dirty="0"/>
              <a:t>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11</a:t>
            </a:fld>
            <a:endParaRPr lang="en-IN"/>
          </a:p>
        </p:txBody>
      </p:sp>
      <p:sp>
        <p:nvSpPr>
          <p:cNvPr id="25" name="AutoShape 3"/>
          <p:cNvSpPr>
            <a:spLocks noChangeArrowheads="1"/>
          </p:cNvSpPr>
          <p:nvPr/>
        </p:nvSpPr>
        <p:spPr bwMode="auto">
          <a:xfrm>
            <a:off x="8415867" y="3048000"/>
            <a:ext cx="22352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6" name="AutoShape 4"/>
          <p:cNvSpPr>
            <a:spLocks noChangeArrowheads="1"/>
          </p:cNvSpPr>
          <p:nvPr/>
        </p:nvSpPr>
        <p:spPr bwMode="auto">
          <a:xfrm>
            <a:off x="6079067" y="3048000"/>
            <a:ext cx="2220384"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7" name="AutoShape 5"/>
          <p:cNvSpPr>
            <a:spLocks noChangeArrowheads="1"/>
          </p:cNvSpPr>
          <p:nvPr/>
        </p:nvSpPr>
        <p:spPr bwMode="auto">
          <a:xfrm>
            <a:off x="3759201" y="3048000"/>
            <a:ext cx="2154767"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8" name="AutoShape 6"/>
          <p:cNvSpPr>
            <a:spLocks noChangeArrowheads="1"/>
          </p:cNvSpPr>
          <p:nvPr/>
        </p:nvSpPr>
        <p:spPr bwMode="auto">
          <a:xfrm>
            <a:off x="1405467" y="3048000"/>
            <a:ext cx="22352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grpSp>
        <p:nvGrpSpPr>
          <p:cNvPr id="5" name="Group 7"/>
          <p:cNvGrpSpPr>
            <a:grpSpLocks/>
          </p:cNvGrpSpPr>
          <p:nvPr/>
        </p:nvGrpSpPr>
        <p:grpSpPr bwMode="auto">
          <a:xfrm>
            <a:off x="1727200" y="1752600"/>
            <a:ext cx="8128000" cy="990600"/>
            <a:chOff x="624" y="1152"/>
            <a:chExt cx="4080" cy="720"/>
          </a:xfrm>
        </p:grpSpPr>
        <p:sp>
          <p:nvSpPr>
            <p:cNvPr id="30" name="Rectangle 8"/>
            <p:cNvSpPr>
              <a:spLocks noChangeArrowheads="1"/>
            </p:cNvSpPr>
            <p:nvPr/>
          </p:nvSpPr>
          <p:spPr bwMode="gray">
            <a:xfrm rot="3419336">
              <a:off x="624" y="1200"/>
              <a:ext cx="672" cy="672"/>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宋体" pitchFamily="2" charset="-122"/>
              </a:endParaRPr>
            </a:p>
          </p:txBody>
        </p:sp>
        <p:grpSp>
          <p:nvGrpSpPr>
            <p:cNvPr id="6" name="Group 9"/>
            <p:cNvGrpSpPr>
              <a:grpSpLocks/>
            </p:cNvGrpSpPr>
            <p:nvPr/>
          </p:nvGrpSpPr>
          <p:grpSpPr bwMode="auto">
            <a:xfrm>
              <a:off x="1292" y="1296"/>
              <a:ext cx="623" cy="96"/>
              <a:chOff x="2003" y="3439"/>
              <a:chExt cx="468" cy="244"/>
            </a:xfrm>
          </p:grpSpPr>
          <p:sp>
            <p:nvSpPr>
              <p:cNvPr id="45" name="Oval 1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46" name="Rectangle 1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47" name="Oval 12"/>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8" name="Oval 13"/>
              <p:cNvSpPr>
                <a:spLocks noChangeArrowheads="1"/>
              </p:cNvSpPr>
              <p:nvPr/>
            </p:nvSpPr>
            <p:spPr bwMode="gray">
              <a:xfrm>
                <a:off x="2439"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2" name="Rectangle 14"/>
            <p:cNvSpPr>
              <a:spLocks noChangeArrowheads="1"/>
            </p:cNvSpPr>
            <p:nvPr/>
          </p:nvSpPr>
          <p:spPr bwMode="gray">
            <a:xfrm rot="3419336">
              <a:off x="1776" y="1148"/>
              <a:ext cx="672" cy="680"/>
            </a:xfrm>
            <a:prstGeom prst="rect">
              <a:avLst/>
            </a:prstGeom>
            <a:gradFill rotWithShape="1">
              <a:gsLst>
                <a:gs pos="0">
                  <a:schemeClr val="accent2"/>
                </a:gs>
                <a:gs pos="100000">
                  <a:schemeClr val="accent2">
                    <a:gamma/>
                    <a:tint val="72549"/>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宋体" pitchFamily="2" charset="-122"/>
              </a:endParaRPr>
            </a:p>
          </p:txBody>
        </p:sp>
        <p:grpSp>
          <p:nvGrpSpPr>
            <p:cNvPr id="7" name="Group 15"/>
            <p:cNvGrpSpPr>
              <a:grpSpLocks/>
            </p:cNvGrpSpPr>
            <p:nvPr/>
          </p:nvGrpSpPr>
          <p:grpSpPr bwMode="auto">
            <a:xfrm>
              <a:off x="2444" y="1296"/>
              <a:ext cx="623" cy="96"/>
              <a:chOff x="2003" y="3439"/>
              <a:chExt cx="468" cy="244"/>
            </a:xfrm>
          </p:grpSpPr>
          <p:sp>
            <p:nvSpPr>
              <p:cNvPr id="41" name="Oval 1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42" name="Rectangle 1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43" name="Oval 18"/>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4" name="Oval 19"/>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4" name="Rectangle 20"/>
            <p:cNvSpPr>
              <a:spLocks noChangeArrowheads="1"/>
            </p:cNvSpPr>
            <p:nvPr/>
          </p:nvSpPr>
          <p:spPr bwMode="gray">
            <a:xfrm rot="3419336">
              <a:off x="2880" y="1148"/>
              <a:ext cx="672" cy="679"/>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宋体" pitchFamily="2" charset="-122"/>
              </a:endParaRPr>
            </a:p>
          </p:txBody>
        </p:sp>
        <p:grpSp>
          <p:nvGrpSpPr>
            <p:cNvPr id="8" name="Group 21"/>
            <p:cNvGrpSpPr>
              <a:grpSpLocks/>
            </p:cNvGrpSpPr>
            <p:nvPr/>
          </p:nvGrpSpPr>
          <p:grpSpPr bwMode="auto">
            <a:xfrm>
              <a:off x="3605" y="1296"/>
              <a:ext cx="817" cy="96"/>
              <a:chOff x="2003" y="3439"/>
              <a:chExt cx="468" cy="244"/>
            </a:xfrm>
          </p:grpSpPr>
          <p:sp>
            <p:nvSpPr>
              <p:cNvPr id="37" name="Oval 22"/>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38" name="Rectangle 23"/>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39" name="Oval 24"/>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0" name="Oval 25"/>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6" name="Rectangle 26"/>
            <p:cNvSpPr>
              <a:spLocks noChangeArrowheads="1"/>
            </p:cNvSpPr>
            <p:nvPr/>
          </p:nvSpPr>
          <p:spPr bwMode="gray">
            <a:xfrm rot="3419336">
              <a:off x="4032" y="1152"/>
              <a:ext cx="672" cy="672"/>
            </a:xfrm>
            <a:prstGeom prst="rect">
              <a:avLst/>
            </a:prstGeom>
            <a:gradFill rotWithShape="1">
              <a:gsLst>
                <a:gs pos="0">
                  <a:schemeClr val="accent2"/>
                </a:gs>
                <a:gs pos="100000">
                  <a:schemeClr val="accent2">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宋体" pitchFamily="2" charset="-122"/>
              </a:endParaRPr>
            </a:p>
          </p:txBody>
        </p:sp>
      </p:grpSp>
      <p:sp>
        <p:nvSpPr>
          <p:cNvPr id="49" name="Rectangle 27"/>
          <p:cNvSpPr>
            <a:spLocks noChangeArrowheads="1"/>
          </p:cNvSpPr>
          <p:nvPr/>
        </p:nvSpPr>
        <p:spPr bwMode="gray">
          <a:xfrm>
            <a:off x="1921933" y="2071689"/>
            <a:ext cx="649537" cy="369332"/>
          </a:xfrm>
          <a:prstGeom prst="rect">
            <a:avLst/>
          </a:prstGeom>
          <a:noFill/>
          <a:ln w="9525">
            <a:noFill/>
            <a:miter lim="800000"/>
            <a:headEnd/>
            <a:tailEnd/>
          </a:ln>
        </p:spPr>
        <p:txBody>
          <a:bodyPr wrap="none">
            <a:spAutoFit/>
          </a:bodyPr>
          <a:lstStyle/>
          <a:p>
            <a:r>
              <a:rPr lang="en-US" altLang="zh-CN" dirty="0">
                <a:ea typeface="宋体" pitchFamily="2" charset="-122"/>
              </a:rPr>
              <a:t>RFID</a:t>
            </a:r>
          </a:p>
        </p:txBody>
      </p:sp>
      <p:sp>
        <p:nvSpPr>
          <p:cNvPr id="50" name="Rectangle 28"/>
          <p:cNvSpPr>
            <a:spLocks noChangeArrowheads="1"/>
          </p:cNvSpPr>
          <p:nvPr/>
        </p:nvSpPr>
        <p:spPr bwMode="gray">
          <a:xfrm>
            <a:off x="4165600" y="2057400"/>
            <a:ext cx="841897" cy="369332"/>
          </a:xfrm>
          <a:prstGeom prst="rect">
            <a:avLst/>
          </a:prstGeom>
          <a:noFill/>
          <a:ln w="9525">
            <a:noFill/>
            <a:miter lim="800000"/>
            <a:headEnd/>
            <a:tailEnd/>
          </a:ln>
        </p:spPr>
        <p:txBody>
          <a:bodyPr wrap="none">
            <a:spAutoFit/>
          </a:bodyPr>
          <a:lstStyle/>
          <a:p>
            <a:r>
              <a:rPr lang="en-US" altLang="zh-CN" dirty="0">
                <a:ea typeface="宋体" pitchFamily="2" charset="-122"/>
              </a:rPr>
              <a:t>Sensor</a:t>
            </a:r>
          </a:p>
        </p:txBody>
      </p:sp>
      <p:sp>
        <p:nvSpPr>
          <p:cNvPr id="51" name="Rectangle 29"/>
          <p:cNvSpPr>
            <a:spLocks noChangeArrowheads="1"/>
          </p:cNvSpPr>
          <p:nvPr/>
        </p:nvSpPr>
        <p:spPr bwMode="gray">
          <a:xfrm>
            <a:off x="6096000" y="2057400"/>
            <a:ext cx="1257075" cy="369332"/>
          </a:xfrm>
          <a:prstGeom prst="rect">
            <a:avLst/>
          </a:prstGeom>
          <a:noFill/>
          <a:ln w="9525">
            <a:noFill/>
            <a:miter lim="800000"/>
            <a:headEnd/>
            <a:tailEnd/>
          </a:ln>
        </p:spPr>
        <p:txBody>
          <a:bodyPr wrap="none">
            <a:spAutoFit/>
          </a:bodyPr>
          <a:lstStyle/>
          <a:p>
            <a:r>
              <a:rPr lang="en-US" altLang="zh-CN" dirty="0">
                <a:ea typeface="宋体" pitchFamily="2" charset="-122"/>
              </a:rPr>
              <a:t>Smart Tech</a:t>
            </a:r>
          </a:p>
        </p:txBody>
      </p:sp>
      <p:sp>
        <p:nvSpPr>
          <p:cNvPr id="52" name="Rectangle 30"/>
          <p:cNvSpPr>
            <a:spLocks noChangeArrowheads="1"/>
          </p:cNvSpPr>
          <p:nvPr/>
        </p:nvSpPr>
        <p:spPr bwMode="gray">
          <a:xfrm>
            <a:off x="8432800" y="2057400"/>
            <a:ext cx="1188146" cy="369332"/>
          </a:xfrm>
          <a:prstGeom prst="rect">
            <a:avLst/>
          </a:prstGeom>
          <a:noFill/>
          <a:ln w="9525">
            <a:noFill/>
            <a:miter lim="800000"/>
            <a:headEnd/>
            <a:tailEnd/>
          </a:ln>
        </p:spPr>
        <p:txBody>
          <a:bodyPr wrap="none">
            <a:spAutoFit/>
          </a:bodyPr>
          <a:lstStyle/>
          <a:p>
            <a:r>
              <a:rPr lang="en-US" altLang="zh-CN">
                <a:ea typeface="宋体" pitchFamily="2" charset="-122"/>
              </a:rPr>
              <a:t>Nano Tech</a:t>
            </a:r>
          </a:p>
        </p:txBody>
      </p:sp>
      <p:sp>
        <p:nvSpPr>
          <p:cNvPr id="53" name="Rectangle 31"/>
          <p:cNvSpPr>
            <a:spLocks noChangeArrowheads="1"/>
          </p:cNvSpPr>
          <p:nvPr/>
        </p:nvSpPr>
        <p:spPr bwMode="auto">
          <a:xfrm>
            <a:off x="1625600" y="3276600"/>
            <a:ext cx="1727200" cy="830997"/>
          </a:xfrm>
          <a:prstGeom prst="rect">
            <a:avLst/>
          </a:prstGeom>
          <a:noFill/>
          <a:ln w="9525">
            <a:noFill/>
            <a:miter lim="800000"/>
            <a:headEnd/>
            <a:tailEnd/>
          </a:ln>
        </p:spPr>
        <p:txBody>
          <a:bodyPr>
            <a:spAutoFit/>
          </a:bodyPr>
          <a:lstStyle/>
          <a:p>
            <a:r>
              <a:rPr lang="en-US" altLang="zh-CN" sz="1600" dirty="0">
                <a:ea typeface="宋体" pitchFamily="2" charset="-122"/>
              </a:rPr>
              <a:t>To identify and track the data of things </a:t>
            </a:r>
          </a:p>
        </p:txBody>
      </p:sp>
      <p:sp>
        <p:nvSpPr>
          <p:cNvPr id="54" name="Rectangle 32"/>
          <p:cNvSpPr>
            <a:spLocks noChangeArrowheads="1"/>
          </p:cNvSpPr>
          <p:nvPr/>
        </p:nvSpPr>
        <p:spPr bwMode="auto">
          <a:xfrm>
            <a:off x="3962400" y="3276601"/>
            <a:ext cx="1930400" cy="1323439"/>
          </a:xfrm>
          <a:prstGeom prst="rect">
            <a:avLst/>
          </a:prstGeom>
          <a:noFill/>
          <a:ln w="9525">
            <a:noFill/>
            <a:miter lim="800000"/>
            <a:headEnd/>
            <a:tailEnd/>
          </a:ln>
        </p:spPr>
        <p:txBody>
          <a:bodyPr>
            <a:spAutoFit/>
          </a:bodyPr>
          <a:lstStyle/>
          <a:p>
            <a:r>
              <a:rPr lang="en-US" altLang="zh-CN" sz="1600" dirty="0">
                <a:ea typeface="宋体" pitchFamily="2" charset="-122"/>
              </a:rPr>
              <a:t>To collect and process the data to detect the changes in the physical status of things</a:t>
            </a:r>
          </a:p>
        </p:txBody>
      </p:sp>
      <p:sp>
        <p:nvSpPr>
          <p:cNvPr id="55" name="Rectangle 33"/>
          <p:cNvSpPr>
            <a:spLocks noChangeArrowheads="1"/>
          </p:cNvSpPr>
          <p:nvPr/>
        </p:nvSpPr>
        <p:spPr bwMode="auto">
          <a:xfrm>
            <a:off x="6096000" y="3276601"/>
            <a:ext cx="2235200" cy="1323439"/>
          </a:xfrm>
          <a:prstGeom prst="rect">
            <a:avLst/>
          </a:prstGeom>
          <a:noFill/>
          <a:ln w="9525">
            <a:noFill/>
            <a:miter lim="800000"/>
            <a:headEnd/>
            <a:tailEnd/>
          </a:ln>
        </p:spPr>
        <p:txBody>
          <a:bodyPr>
            <a:spAutoFit/>
          </a:bodyPr>
          <a:lstStyle/>
          <a:p>
            <a:r>
              <a:rPr lang="en-US" altLang="zh-CN" sz="1600" dirty="0">
                <a:ea typeface="宋体" pitchFamily="2" charset="-122"/>
              </a:rPr>
              <a:t>To enhance the power of the network by devolving processing capabilities to different part of the network.</a:t>
            </a:r>
          </a:p>
        </p:txBody>
      </p:sp>
      <p:sp>
        <p:nvSpPr>
          <p:cNvPr id="56" name="Rectangle 34"/>
          <p:cNvSpPr>
            <a:spLocks noChangeArrowheads="1"/>
          </p:cNvSpPr>
          <p:nvPr/>
        </p:nvSpPr>
        <p:spPr bwMode="auto">
          <a:xfrm>
            <a:off x="8534400" y="3276600"/>
            <a:ext cx="2032000" cy="1077218"/>
          </a:xfrm>
          <a:prstGeom prst="rect">
            <a:avLst/>
          </a:prstGeom>
          <a:noFill/>
          <a:ln w="9525">
            <a:noFill/>
            <a:miter lim="800000"/>
            <a:headEnd/>
            <a:tailEnd/>
          </a:ln>
        </p:spPr>
        <p:txBody>
          <a:bodyPr>
            <a:spAutoFit/>
          </a:bodyPr>
          <a:lstStyle/>
          <a:p>
            <a:r>
              <a:rPr lang="en-US" altLang="zh-CN" sz="1600" dirty="0">
                <a:ea typeface="宋体" pitchFamily="2" charset="-122"/>
              </a:rPr>
              <a:t>To make the smaller and smaller things have the ability to connect and interact.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4A5E-5BAE-4077-9362-85DFA1470CCE}"/>
              </a:ext>
            </a:extLst>
          </p:cNvPr>
          <p:cNvSpPr>
            <a:spLocks noGrp="1"/>
          </p:cNvSpPr>
          <p:nvPr>
            <p:ph type="title"/>
          </p:nvPr>
        </p:nvSpPr>
        <p:spPr/>
        <p:txBody>
          <a:bodyPr/>
          <a:lstStyle/>
          <a:p>
            <a:r>
              <a:rPr lang="en-IN" b="1" dirty="0"/>
              <a:t>1) Sensors/Devices</a:t>
            </a:r>
            <a:endParaRPr lang="en-IN" dirty="0"/>
          </a:p>
        </p:txBody>
      </p:sp>
      <p:pic>
        <p:nvPicPr>
          <p:cNvPr id="7" name="Picture 6">
            <a:extLst>
              <a:ext uri="{FF2B5EF4-FFF2-40B4-BE49-F238E27FC236}">
                <a16:creationId xmlns:a16="http://schemas.microsoft.com/office/drawing/2014/main" id="{6BA753C8-B239-464F-8F10-B8BCE9661A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58249" y="381305"/>
            <a:ext cx="3047695" cy="3047695"/>
          </a:xfrm>
          <a:prstGeom prst="rect">
            <a:avLst/>
          </a:prstGeom>
        </p:spPr>
      </p:pic>
      <p:sp>
        <p:nvSpPr>
          <p:cNvPr id="9" name="Content Placeholder 8">
            <a:extLst>
              <a:ext uri="{FF2B5EF4-FFF2-40B4-BE49-F238E27FC236}">
                <a16:creationId xmlns:a16="http://schemas.microsoft.com/office/drawing/2014/main" id="{D15DBC0E-7E13-4B57-97AF-D5D9B8561829}"/>
              </a:ext>
            </a:extLst>
          </p:cNvPr>
          <p:cNvSpPr>
            <a:spLocks noGrp="1"/>
          </p:cNvSpPr>
          <p:nvPr>
            <p:ph idx="1"/>
          </p:nvPr>
        </p:nvSpPr>
        <p:spPr/>
        <p:txBody>
          <a:bodyPr/>
          <a:lstStyle/>
          <a:p>
            <a:r>
              <a:rPr lang="en-US" dirty="0"/>
              <a:t>Sensors or devices are a key component that helps you to collect live data from the surrounding environment.</a:t>
            </a:r>
          </a:p>
          <a:p>
            <a:r>
              <a:rPr lang="en-US" dirty="0"/>
              <a:t> All this data may have various levels of complexities. </a:t>
            </a:r>
          </a:p>
          <a:p>
            <a:r>
              <a:rPr lang="en-US" dirty="0"/>
              <a:t>It could be a simple temperature monitoring sensor, or it may be in the form of the video feed. </a:t>
            </a:r>
            <a:endParaRPr lang="en-IN" dirty="0"/>
          </a:p>
        </p:txBody>
      </p:sp>
    </p:spTree>
    <p:extLst>
      <p:ext uri="{BB962C8B-B14F-4D97-AF65-F5344CB8AC3E}">
        <p14:creationId xmlns:p14="http://schemas.microsoft.com/office/powerpoint/2010/main" val="2445605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2F233-DB78-48E6-A0CC-7109EB5B80B8}"/>
              </a:ext>
            </a:extLst>
          </p:cNvPr>
          <p:cNvSpPr>
            <a:spLocks noGrp="1"/>
          </p:cNvSpPr>
          <p:nvPr>
            <p:ph type="title"/>
          </p:nvPr>
        </p:nvSpPr>
        <p:spPr/>
        <p:txBody>
          <a:bodyPr/>
          <a:lstStyle/>
          <a:p>
            <a:r>
              <a:rPr lang="en-IN" b="1" dirty="0"/>
              <a:t>2) Connectivity</a:t>
            </a:r>
            <a:endParaRPr lang="en-IN" dirty="0"/>
          </a:p>
        </p:txBody>
      </p:sp>
      <p:sp>
        <p:nvSpPr>
          <p:cNvPr id="3" name="Content Placeholder 2">
            <a:extLst>
              <a:ext uri="{FF2B5EF4-FFF2-40B4-BE49-F238E27FC236}">
                <a16:creationId xmlns:a16="http://schemas.microsoft.com/office/drawing/2014/main" id="{F4826A4F-45DA-4197-8A13-72C3CD944614}"/>
              </a:ext>
            </a:extLst>
          </p:cNvPr>
          <p:cNvSpPr>
            <a:spLocks noGrp="1"/>
          </p:cNvSpPr>
          <p:nvPr>
            <p:ph idx="1"/>
          </p:nvPr>
        </p:nvSpPr>
        <p:spPr/>
        <p:txBody>
          <a:bodyPr/>
          <a:lstStyle/>
          <a:p>
            <a:r>
              <a:rPr lang="en-US" dirty="0"/>
              <a:t>All the collected data is sent to a cloud infrastructure. </a:t>
            </a:r>
          </a:p>
          <a:p>
            <a:r>
              <a:rPr lang="en-US" dirty="0"/>
              <a:t>The sensors should be connected to the cloud using various mediums of communications. </a:t>
            </a:r>
          </a:p>
          <a:p>
            <a:r>
              <a:rPr lang="en-US" dirty="0"/>
              <a:t>These communication mediums include mobile or satellite networks, Bluetooth, WI-FI, WAN, etc. </a:t>
            </a:r>
            <a:endParaRPr lang="en-IN" dirty="0"/>
          </a:p>
        </p:txBody>
      </p:sp>
      <p:pic>
        <p:nvPicPr>
          <p:cNvPr id="5" name="Picture 4">
            <a:extLst>
              <a:ext uri="{FF2B5EF4-FFF2-40B4-BE49-F238E27FC236}">
                <a16:creationId xmlns:a16="http://schemas.microsoft.com/office/drawing/2014/main" id="{9480AEA7-AF72-4223-AB6E-21B7CBA679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0984" y="539909"/>
            <a:ext cx="2539682" cy="2539682"/>
          </a:xfrm>
          <a:prstGeom prst="rect">
            <a:avLst/>
          </a:prstGeom>
        </p:spPr>
      </p:pic>
    </p:spTree>
    <p:extLst>
      <p:ext uri="{BB962C8B-B14F-4D97-AF65-F5344CB8AC3E}">
        <p14:creationId xmlns:p14="http://schemas.microsoft.com/office/powerpoint/2010/main" val="2564725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178BB-38B0-4E88-8774-5E148E1CC36D}"/>
              </a:ext>
            </a:extLst>
          </p:cNvPr>
          <p:cNvSpPr>
            <a:spLocks noGrp="1"/>
          </p:cNvSpPr>
          <p:nvPr>
            <p:ph type="title"/>
          </p:nvPr>
        </p:nvSpPr>
        <p:spPr/>
        <p:txBody>
          <a:bodyPr/>
          <a:lstStyle/>
          <a:p>
            <a:r>
              <a:rPr lang="en-IN" b="1" dirty="0"/>
              <a:t>3) Data Processing</a:t>
            </a:r>
            <a:endParaRPr lang="en-IN" dirty="0"/>
          </a:p>
        </p:txBody>
      </p:sp>
      <p:pic>
        <p:nvPicPr>
          <p:cNvPr id="8" name="Picture 7">
            <a:extLst>
              <a:ext uri="{FF2B5EF4-FFF2-40B4-BE49-F238E27FC236}">
                <a16:creationId xmlns:a16="http://schemas.microsoft.com/office/drawing/2014/main" id="{FB660DE7-454B-48A0-BB1D-6D2793FA88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7848" y="168434"/>
            <a:ext cx="2539682" cy="2539682"/>
          </a:xfrm>
          <a:prstGeom prst="rect">
            <a:avLst/>
          </a:prstGeom>
        </p:spPr>
      </p:pic>
      <p:sp>
        <p:nvSpPr>
          <p:cNvPr id="10" name="Content Placeholder 9">
            <a:extLst>
              <a:ext uri="{FF2B5EF4-FFF2-40B4-BE49-F238E27FC236}">
                <a16:creationId xmlns:a16="http://schemas.microsoft.com/office/drawing/2014/main" id="{3B9D3DBA-7851-413E-90BC-22E188FAC4A6}"/>
              </a:ext>
            </a:extLst>
          </p:cNvPr>
          <p:cNvSpPr>
            <a:spLocks noGrp="1"/>
          </p:cNvSpPr>
          <p:nvPr>
            <p:ph idx="1"/>
          </p:nvPr>
        </p:nvSpPr>
        <p:spPr/>
        <p:txBody>
          <a:bodyPr/>
          <a:lstStyle/>
          <a:p>
            <a:r>
              <a:rPr lang="en-US" dirty="0"/>
              <a:t>Once that data is collected, and it gets to the cloud, the software performs processing on the gathered data. </a:t>
            </a:r>
          </a:p>
          <a:p>
            <a:r>
              <a:rPr lang="en-US" dirty="0"/>
              <a:t>This process can be just checking the temperature, reading on devices like AC or heaters. </a:t>
            </a:r>
          </a:p>
          <a:p>
            <a:r>
              <a:rPr lang="en-US" dirty="0"/>
              <a:t>However, it can sometimes also be very complex like identifying objects, using computer vision on video. </a:t>
            </a:r>
            <a:endParaRPr lang="en-IN" dirty="0"/>
          </a:p>
        </p:txBody>
      </p:sp>
    </p:spTree>
    <p:extLst>
      <p:ext uri="{BB962C8B-B14F-4D97-AF65-F5344CB8AC3E}">
        <p14:creationId xmlns:p14="http://schemas.microsoft.com/office/powerpoint/2010/main" val="1979948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BE2F3-96C6-4C99-B9C4-7468E3F94463}"/>
              </a:ext>
            </a:extLst>
          </p:cNvPr>
          <p:cNvSpPr>
            <a:spLocks noGrp="1"/>
          </p:cNvSpPr>
          <p:nvPr>
            <p:ph type="title"/>
          </p:nvPr>
        </p:nvSpPr>
        <p:spPr/>
        <p:txBody>
          <a:bodyPr/>
          <a:lstStyle/>
          <a:p>
            <a:r>
              <a:rPr lang="en-IN" b="1" dirty="0"/>
              <a:t>4)User Interface</a:t>
            </a:r>
            <a:endParaRPr lang="en-IN" dirty="0"/>
          </a:p>
        </p:txBody>
      </p:sp>
      <p:pic>
        <p:nvPicPr>
          <p:cNvPr id="5" name="Content Placeholder 4">
            <a:extLst>
              <a:ext uri="{FF2B5EF4-FFF2-40B4-BE49-F238E27FC236}">
                <a16:creationId xmlns:a16="http://schemas.microsoft.com/office/drawing/2014/main" id="{EB691463-D250-4FF1-AA0B-39AE90775CE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300528" y="292258"/>
            <a:ext cx="2539682" cy="2539682"/>
          </a:xfrm>
        </p:spPr>
      </p:pic>
      <p:sp>
        <p:nvSpPr>
          <p:cNvPr id="6" name="Rectangle 5">
            <a:extLst>
              <a:ext uri="{FF2B5EF4-FFF2-40B4-BE49-F238E27FC236}">
                <a16:creationId xmlns:a16="http://schemas.microsoft.com/office/drawing/2014/main" id="{8A9EC414-5823-44AD-A287-C610E9C4F153}"/>
              </a:ext>
            </a:extLst>
          </p:cNvPr>
          <p:cNvSpPr/>
          <p:nvPr/>
        </p:nvSpPr>
        <p:spPr>
          <a:xfrm>
            <a:off x="1642268" y="2953933"/>
            <a:ext cx="10018712" cy="2677656"/>
          </a:xfrm>
          <a:prstGeom prst="rect">
            <a:avLst/>
          </a:prstGeom>
        </p:spPr>
        <p:txBody>
          <a:bodyPr wrap="square">
            <a:spAutoFit/>
          </a:bodyPr>
          <a:lstStyle/>
          <a:p>
            <a:pPr marL="342900" indent="-342900">
              <a:buClr>
                <a:schemeClr val="accent1"/>
              </a:buClr>
              <a:buFont typeface="Arial" panose="020B0604020202020204" pitchFamily="34" charset="0"/>
              <a:buChar char="•"/>
            </a:pPr>
            <a:r>
              <a:rPr lang="en-US" sz="2400" dirty="0"/>
              <a:t>The information needs to be available to the end-user in some way which can be achieved by triggering alarms on their phones or sending them notification through email or text message. </a:t>
            </a:r>
          </a:p>
          <a:p>
            <a:pPr marL="342900" indent="-342900">
              <a:buClr>
                <a:schemeClr val="accent1"/>
              </a:buClr>
              <a:buFont typeface="Courier New" panose="02070309020205020404" pitchFamily="49" charset="0"/>
              <a:buChar char="o"/>
            </a:pPr>
            <a:r>
              <a:rPr lang="en-US" sz="2400" dirty="0"/>
              <a:t>The user sometimes might need an interface which actively checks their IoT system. </a:t>
            </a:r>
          </a:p>
          <a:p>
            <a:pPr marL="342900" indent="-342900">
              <a:buClr>
                <a:schemeClr val="accent1"/>
              </a:buClr>
              <a:buFont typeface="Arial" panose="020B0604020202020204" pitchFamily="34" charset="0"/>
              <a:buChar char="•"/>
            </a:pPr>
            <a:r>
              <a:rPr lang="en-US" sz="2400" dirty="0"/>
              <a:t>For example, the user has a camera installed in his home. He wants to access video recording and all the feeds with the help of a web server. </a:t>
            </a:r>
            <a:endParaRPr lang="en-IN" sz="2400" dirty="0"/>
          </a:p>
        </p:txBody>
      </p:sp>
    </p:spTree>
    <p:extLst>
      <p:ext uri="{BB962C8B-B14F-4D97-AF65-F5344CB8AC3E}">
        <p14:creationId xmlns:p14="http://schemas.microsoft.com/office/powerpoint/2010/main" val="2464582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0E83-2659-422E-A495-EB466F59F62B}"/>
              </a:ext>
            </a:extLst>
          </p:cNvPr>
          <p:cNvSpPr>
            <a:spLocks noGrp="1"/>
          </p:cNvSpPr>
          <p:nvPr>
            <p:ph type="title"/>
          </p:nvPr>
        </p:nvSpPr>
        <p:spPr/>
        <p:txBody>
          <a:bodyPr/>
          <a:lstStyle/>
          <a:p>
            <a:r>
              <a:rPr lang="en-US" b="1" dirty="0"/>
              <a:t>What is an example of an Internet of Things device?</a:t>
            </a:r>
            <a:endParaRPr lang="en-IN" dirty="0"/>
          </a:p>
        </p:txBody>
      </p:sp>
      <p:sp>
        <p:nvSpPr>
          <p:cNvPr id="3" name="Content Placeholder 2">
            <a:extLst>
              <a:ext uri="{FF2B5EF4-FFF2-40B4-BE49-F238E27FC236}">
                <a16:creationId xmlns:a16="http://schemas.microsoft.com/office/drawing/2014/main" id="{DB4A302A-4C19-4DEC-8EF2-4BFBC30E636E}"/>
              </a:ext>
            </a:extLst>
          </p:cNvPr>
          <p:cNvSpPr>
            <a:spLocks noGrp="1"/>
          </p:cNvSpPr>
          <p:nvPr>
            <p:ph idx="1"/>
          </p:nvPr>
        </p:nvSpPr>
        <p:spPr/>
        <p:txBody>
          <a:bodyPr>
            <a:normAutofit lnSpcReduction="10000"/>
          </a:bodyPr>
          <a:lstStyle/>
          <a:p>
            <a:r>
              <a:rPr lang="en-US" dirty="0"/>
              <a:t>A lightbulb that can be switched on using a smartphone app is an IoT device, as is a motion sensor or a smart thermostat in your office or a connected streetlight. </a:t>
            </a:r>
          </a:p>
          <a:p>
            <a:r>
              <a:rPr lang="en-US" dirty="0"/>
              <a:t>An IoT device could be as fluffy as a child's toy or as serious as a driverless truck. </a:t>
            </a:r>
          </a:p>
          <a:p>
            <a:r>
              <a:rPr lang="en-US" dirty="0"/>
              <a:t>Some larger objects may themselves be filled with many smaller IoT components, such as a jet engine that's now filled with thousands of sensors collecting and transmitting data back to make sure it is operating efficiently.</a:t>
            </a:r>
            <a:endParaRPr lang="en-IN" dirty="0"/>
          </a:p>
        </p:txBody>
      </p:sp>
    </p:spTree>
    <p:extLst>
      <p:ext uri="{BB962C8B-B14F-4D97-AF65-F5344CB8AC3E}">
        <p14:creationId xmlns:p14="http://schemas.microsoft.com/office/powerpoint/2010/main" val="369879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FD15-770D-4878-80BA-1780DEAEBC76}"/>
              </a:ext>
            </a:extLst>
          </p:cNvPr>
          <p:cNvSpPr>
            <a:spLocks noGrp="1"/>
          </p:cNvSpPr>
          <p:nvPr>
            <p:ph type="title"/>
          </p:nvPr>
        </p:nvSpPr>
        <p:spPr/>
        <p:txBody>
          <a:bodyPr/>
          <a:lstStyle/>
          <a:p>
            <a:r>
              <a:rPr lang="en-IN" b="1" dirty="0"/>
              <a:t>IoT benefits to organizations</a:t>
            </a:r>
            <a:endParaRPr lang="en-IN" dirty="0"/>
          </a:p>
        </p:txBody>
      </p:sp>
      <p:sp>
        <p:nvSpPr>
          <p:cNvPr id="3" name="Content Placeholder 2">
            <a:extLst>
              <a:ext uri="{FF2B5EF4-FFF2-40B4-BE49-F238E27FC236}">
                <a16:creationId xmlns:a16="http://schemas.microsoft.com/office/drawing/2014/main" id="{FCC36EFA-D9CF-4BD6-BEB1-2241C1E56EB1}"/>
              </a:ext>
            </a:extLst>
          </p:cNvPr>
          <p:cNvSpPr>
            <a:spLocks noGrp="1"/>
          </p:cNvSpPr>
          <p:nvPr>
            <p:ph idx="1"/>
          </p:nvPr>
        </p:nvSpPr>
        <p:spPr/>
        <p:txBody>
          <a:bodyPr>
            <a:noAutofit/>
          </a:bodyPr>
          <a:lstStyle/>
          <a:p>
            <a:r>
              <a:rPr lang="en-US" dirty="0"/>
              <a:t>monitor their overall business processes;</a:t>
            </a:r>
          </a:p>
          <a:p>
            <a:r>
              <a:rPr lang="en-US" dirty="0"/>
              <a:t>improve the customer experience (CX);</a:t>
            </a:r>
          </a:p>
          <a:p>
            <a:r>
              <a:rPr lang="en-US" dirty="0"/>
              <a:t>save time and money;</a:t>
            </a:r>
          </a:p>
          <a:p>
            <a:r>
              <a:rPr lang="en-US" dirty="0"/>
              <a:t>enhance employee productivity;</a:t>
            </a:r>
          </a:p>
          <a:p>
            <a:r>
              <a:rPr lang="en-US" dirty="0"/>
              <a:t>integrate and adapt business models;</a:t>
            </a:r>
          </a:p>
          <a:p>
            <a:r>
              <a:rPr lang="en-US" dirty="0"/>
              <a:t>make better business decisions; and</a:t>
            </a:r>
          </a:p>
          <a:p>
            <a:r>
              <a:rPr lang="en-US" dirty="0"/>
              <a:t>generate more revenue.</a:t>
            </a:r>
          </a:p>
        </p:txBody>
      </p:sp>
    </p:spTree>
    <p:extLst>
      <p:ext uri="{BB962C8B-B14F-4D97-AF65-F5344CB8AC3E}">
        <p14:creationId xmlns:p14="http://schemas.microsoft.com/office/powerpoint/2010/main" val="789002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FC6FD-936F-4682-8C50-CC6F0291F511}"/>
              </a:ext>
            </a:extLst>
          </p:cNvPr>
          <p:cNvSpPr>
            <a:spLocks noGrp="1"/>
          </p:cNvSpPr>
          <p:nvPr>
            <p:ph type="title"/>
          </p:nvPr>
        </p:nvSpPr>
        <p:spPr/>
        <p:txBody>
          <a:bodyPr/>
          <a:lstStyle/>
          <a:p>
            <a:r>
              <a:rPr lang="en-US" b="1" dirty="0"/>
              <a:t>Why Is Internet of Things (IoT) so important?</a:t>
            </a:r>
            <a:endParaRPr lang="en-IN" dirty="0"/>
          </a:p>
        </p:txBody>
      </p:sp>
      <p:sp>
        <p:nvSpPr>
          <p:cNvPr id="3" name="Content Placeholder 2">
            <a:extLst>
              <a:ext uri="{FF2B5EF4-FFF2-40B4-BE49-F238E27FC236}">
                <a16:creationId xmlns:a16="http://schemas.microsoft.com/office/drawing/2014/main" id="{E1CBC370-5726-44C1-8025-13FE9EC41C42}"/>
              </a:ext>
            </a:extLst>
          </p:cNvPr>
          <p:cNvSpPr>
            <a:spLocks noGrp="1"/>
          </p:cNvSpPr>
          <p:nvPr>
            <p:ph idx="1"/>
          </p:nvPr>
        </p:nvSpPr>
        <p:spPr/>
        <p:txBody>
          <a:bodyPr>
            <a:normAutofit lnSpcReduction="10000"/>
          </a:bodyPr>
          <a:lstStyle/>
          <a:p>
            <a:r>
              <a:rPr lang="en-US" dirty="0"/>
              <a:t>Over the past few years, IoT has become one of the most important technologies of the 21st century. </a:t>
            </a:r>
          </a:p>
          <a:p>
            <a:r>
              <a:rPr lang="en-US" dirty="0"/>
              <a:t>Now that we can connect everyday objects—kitchen appliances, cars, thermostats, baby monitors—to the internet via embedded devices, seamless communication is possible between people, processes, and things.</a:t>
            </a:r>
          </a:p>
          <a:p>
            <a:r>
              <a:rPr lang="en-US" dirty="0"/>
              <a:t>By means of low-cost computing, the cloud, big data, analytics, and mobile technologies, physical things can share and collect data with minimal human intervention.</a:t>
            </a:r>
          </a:p>
        </p:txBody>
      </p:sp>
    </p:spTree>
    <p:extLst>
      <p:ext uri="{BB962C8B-B14F-4D97-AF65-F5344CB8AC3E}">
        <p14:creationId xmlns:p14="http://schemas.microsoft.com/office/powerpoint/2010/main" val="3291724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aracteristics of IoT - Overview"/>
          <p:cNvPicPr>
            <a:picLocks noChangeAspect="1" noChangeArrowheads="1"/>
          </p:cNvPicPr>
          <p:nvPr/>
        </p:nvPicPr>
        <p:blipFill>
          <a:blip r:embed="rId2" cstate="print"/>
          <a:srcRect/>
          <a:stretch>
            <a:fillRect/>
          </a:stretch>
        </p:blipFill>
        <p:spPr bwMode="auto">
          <a:xfrm>
            <a:off x="2325188" y="718139"/>
            <a:ext cx="8138161" cy="3239907"/>
          </a:xfrm>
          <a:prstGeom prst="rect">
            <a:avLst/>
          </a:prstGeom>
          <a:noFill/>
        </p:spPr>
      </p:pic>
      <p:sp>
        <p:nvSpPr>
          <p:cNvPr id="5" name="TextBox 4"/>
          <p:cNvSpPr txBox="1"/>
          <p:nvPr/>
        </p:nvSpPr>
        <p:spPr>
          <a:xfrm>
            <a:off x="1645919" y="169817"/>
            <a:ext cx="4794069" cy="523220"/>
          </a:xfrm>
          <a:prstGeom prst="rect">
            <a:avLst/>
          </a:prstGeom>
          <a:noFill/>
        </p:spPr>
        <p:txBody>
          <a:bodyPr wrap="square" rtlCol="0">
            <a:spAutoFit/>
          </a:bodyPr>
          <a:lstStyle/>
          <a:p>
            <a:r>
              <a:rPr lang="en-US" sz="2800" b="1" dirty="0"/>
              <a:t>Characteristics of IoT:</a:t>
            </a:r>
          </a:p>
        </p:txBody>
      </p:sp>
      <p:sp>
        <p:nvSpPr>
          <p:cNvPr id="7" name="TextBox 6"/>
          <p:cNvSpPr txBox="1"/>
          <p:nvPr/>
        </p:nvSpPr>
        <p:spPr>
          <a:xfrm>
            <a:off x="1463040" y="4036423"/>
            <a:ext cx="10728960" cy="3416320"/>
          </a:xfrm>
          <a:prstGeom prst="rect">
            <a:avLst/>
          </a:prstGeom>
          <a:noFill/>
        </p:spPr>
        <p:txBody>
          <a:bodyPr wrap="square" rtlCol="0">
            <a:spAutoFit/>
          </a:bodyPr>
          <a:lstStyle/>
          <a:p>
            <a:pPr fontAlgn="base"/>
            <a:r>
              <a:rPr lang="en-US" b="1" dirty="0"/>
              <a:t>Connectivity</a:t>
            </a:r>
          </a:p>
          <a:p>
            <a:pPr algn="just" fontAlgn="base"/>
            <a:r>
              <a:rPr lang="en-US" dirty="0"/>
              <a:t>Connectivity entitles the internet of things by bringing together everyday objects. With everything in IoT devices and hardware, with sensors and other electronics and connected hardware and control systems there need to be a connection between various levels. It provides hardware accessibility and compatibility in the things with this connectivity, and new market opportunities for the intent of things can be created by the networking of smart appliances.</a:t>
            </a:r>
          </a:p>
          <a:p>
            <a:pPr algn="just" fontAlgn="base"/>
            <a:r>
              <a:rPr lang="en-US" b="1" dirty="0"/>
              <a:t>Intelligence</a:t>
            </a:r>
          </a:p>
          <a:p>
            <a:pPr algn="just" fontAlgn="base"/>
            <a:r>
              <a:rPr lang="en-US" dirty="0"/>
              <a:t>The Intelligence in IoT is only concerned with the interaction between devices, while user and device interaction is achieved by standard input methods and graphical user interfaces. </a:t>
            </a:r>
          </a:p>
          <a:p>
            <a:pPr algn="just" fontAlgn="base"/>
            <a:endParaRPr lang="en-US" dirty="0"/>
          </a:p>
          <a:p>
            <a:pPr fontAlgn="base"/>
            <a:br>
              <a:rPr lang="en-US" dirty="0"/>
            </a:b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B895D-0F52-4FDF-9846-303A742CB2D1}"/>
              </a:ext>
            </a:extLst>
          </p:cNvPr>
          <p:cNvSpPr>
            <a:spLocks noGrp="1"/>
          </p:cNvSpPr>
          <p:nvPr>
            <p:ph type="title"/>
          </p:nvPr>
        </p:nvSpPr>
        <p:spPr>
          <a:xfrm>
            <a:off x="960434" y="419036"/>
            <a:ext cx="10018713" cy="1752599"/>
          </a:xfrm>
        </p:spPr>
        <p:txBody>
          <a:bodyPr/>
          <a:lstStyle/>
          <a:p>
            <a:r>
              <a:rPr lang="en-IN" b="1" dirty="0"/>
              <a:t>History of IOT</a:t>
            </a:r>
          </a:p>
        </p:txBody>
      </p:sp>
      <p:sp>
        <p:nvSpPr>
          <p:cNvPr id="4" name="Rectangle 1">
            <a:extLst>
              <a:ext uri="{FF2B5EF4-FFF2-40B4-BE49-F238E27FC236}">
                <a16:creationId xmlns:a16="http://schemas.microsoft.com/office/drawing/2014/main" id="{80E51ABD-692A-40FD-A55F-922290B2FBB8}"/>
              </a:ext>
            </a:extLst>
          </p:cNvPr>
          <p:cNvSpPr>
            <a:spLocks noGrp="1" noChangeArrowheads="1"/>
          </p:cNvSpPr>
          <p:nvPr>
            <p:ph idx="1"/>
          </p:nvPr>
        </p:nvSpPr>
        <p:spPr bwMode="auto">
          <a:xfrm>
            <a:off x="1484308" y="2085846"/>
            <a:ext cx="1032669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1999- The term "Internet of Things" was used by Kevin Ashton during his work at P&amp;G which became widely accepted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2004 - The term was mentioned in famous publications like the Guardian, Boston Globe, and Scientific American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2005-UN's International Telecommunications Union (ITU) published its first report on this topic.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2008- The Internet of Things was born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2011- Gartner, the market research company, include "The Internet of Things" technology in their research </a:t>
            </a:r>
          </a:p>
        </p:txBody>
      </p:sp>
      <p:pic>
        <p:nvPicPr>
          <p:cNvPr id="6" name="Picture 5">
            <a:extLst>
              <a:ext uri="{FF2B5EF4-FFF2-40B4-BE49-F238E27FC236}">
                <a16:creationId xmlns:a16="http://schemas.microsoft.com/office/drawing/2014/main" id="{32B4521F-8F23-4827-BA88-8F3A26EBFA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5191" y="504825"/>
            <a:ext cx="1905000" cy="1905000"/>
          </a:xfrm>
          <a:prstGeom prst="rect">
            <a:avLst/>
          </a:prstGeom>
        </p:spPr>
      </p:pic>
    </p:spTree>
    <p:extLst>
      <p:ext uri="{BB962C8B-B14F-4D97-AF65-F5344CB8AC3E}">
        <p14:creationId xmlns:p14="http://schemas.microsoft.com/office/powerpoint/2010/main" val="3175278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36914" y="0"/>
            <a:ext cx="10572206" cy="7017306"/>
          </a:xfrm>
          <a:prstGeom prst="rect">
            <a:avLst/>
          </a:prstGeom>
          <a:noFill/>
        </p:spPr>
        <p:txBody>
          <a:bodyPr wrap="square" rtlCol="0">
            <a:spAutoFit/>
          </a:bodyPr>
          <a:lstStyle/>
          <a:p>
            <a:pPr algn="just" fontAlgn="base"/>
            <a:r>
              <a:rPr lang="en-US" b="1" dirty="0"/>
              <a:t>Dynamic Nature</a:t>
            </a:r>
          </a:p>
          <a:p>
            <a:pPr algn="just" fontAlgn="base"/>
            <a:r>
              <a:rPr lang="en-US" dirty="0"/>
              <a:t>The most important part of IoT is gathering data from its environment, which is achieved with the dynamic changes that take place around the devices. In addition to the context of devices including temperature, location, and speed and the number of devices also changes dynamically with a person, place, and time.</a:t>
            </a:r>
          </a:p>
          <a:p>
            <a:pPr algn="just" fontAlgn="base"/>
            <a:endParaRPr lang="en-US" dirty="0"/>
          </a:p>
          <a:p>
            <a:pPr algn="just" fontAlgn="base"/>
            <a:r>
              <a:rPr lang="en-US" b="1" dirty="0"/>
              <a:t>Security</a:t>
            </a:r>
          </a:p>
          <a:p>
            <a:pPr algn="just" fontAlgn="base"/>
            <a:r>
              <a:rPr lang="en-US" dirty="0"/>
              <a:t>IoT devices are vulnerable to security threats. There is a high level of transparency and privacy issues with IoT. For creating a security paradigm, it is important to secure the endpoints, networks, and data that are transferred across all of them. </a:t>
            </a:r>
          </a:p>
          <a:p>
            <a:pPr algn="just" fontAlgn="base"/>
            <a:endParaRPr lang="en-US" dirty="0"/>
          </a:p>
          <a:p>
            <a:pPr algn="just" fontAlgn="base"/>
            <a:r>
              <a:rPr lang="en-US" b="1" dirty="0"/>
              <a:t>Sensing</a:t>
            </a:r>
          </a:p>
          <a:p>
            <a:pPr algn="just" fontAlgn="base"/>
            <a:r>
              <a:rPr lang="en-US" dirty="0"/>
              <a:t>The sensing information is the analog input from the physical world, but it can provide a rich understanding of the complex world. </a:t>
            </a:r>
          </a:p>
          <a:p>
            <a:pPr algn="just" fontAlgn="base"/>
            <a:endParaRPr lang="en-US" dirty="0"/>
          </a:p>
          <a:p>
            <a:pPr algn="just" fontAlgn="base"/>
            <a:r>
              <a:rPr lang="en-US" b="1" dirty="0"/>
              <a:t>Heterogeneity</a:t>
            </a:r>
          </a:p>
          <a:p>
            <a:pPr algn="just" fontAlgn="base"/>
            <a:r>
              <a:rPr lang="en-US" dirty="0"/>
              <a:t>IoT architecture must support direct network connectivity between heterogeneous networks. The requirement of heterogeneous networks in IoT is scalabilities, modularity, extensibility, and interoperability. </a:t>
            </a:r>
          </a:p>
          <a:p>
            <a:pPr algn="just" fontAlgn="base"/>
            <a:endParaRPr lang="en-US" dirty="0"/>
          </a:p>
          <a:p>
            <a:pPr algn="just" fontAlgn="base"/>
            <a:r>
              <a:rPr lang="en-US" b="1" dirty="0"/>
              <a:t>Enormous Scale</a:t>
            </a:r>
          </a:p>
          <a:p>
            <a:pPr algn="just" fontAlgn="base"/>
            <a:r>
              <a:rPr lang="en-US" dirty="0"/>
              <a:t>the enormous scale of IoT in the estimated report where it expressed that 5.5 million new things will get connected every day and 6.4 billion connected devices will be in use worldwide in 2016, which is up by 30% from 2015. The report also forecast that the number of connected devices will reach 20.8 billion by 2020.</a:t>
            </a:r>
          </a:p>
          <a:p>
            <a:pPr fontAlgn="base"/>
            <a:endParaRPr lang="en-US" dirty="0"/>
          </a:p>
          <a:p>
            <a:endParaRPr lang="en-US" dirty="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FB6BA-9260-432F-AD2F-1304939B9351}"/>
              </a:ext>
            </a:extLst>
          </p:cNvPr>
          <p:cNvSpPr>
            <a:spLocks noGrp="1"/>
          </p:cNvSpPr>
          <p:nvPr>
            <p:ph type="title"/>
          </p:nvPr>
        </p:nvSpPr>
        <p:spPr>
          <a:xfrm>
            <a:off x="-200798" y="163286"/>
            <a:ext cx="10018713" cy="1338943"/>
          </a:xfrm>
        </p:spPr>
        <p:txBody>
          <a:bodyPr/>
          <a:lstStyle/>
          <a:p>
            <a:r>
              <a:rPr lang="en-IN" b="1" dirty="0"/>
              <a:t>IoT Applications</a:t>
            </a:r>
            <a:endParaRPr lang="en-IN" dirty="0"/>
          </a:p>
        </p:txBody>
      </p:sp>
      <p:sp>
        <p:nvSpPr>
          <p:cNvPr id="3" name="Content Placeholder 2">
            <a:extLst>
              <a:ext uri="{FF2B5EF4-FFF2-40B4-BE49-F238E27FC236}">
                <a16:creationId xmlns:a16="http://schemas.microsoft.com/office/drawing/2014/main" id="{413193FB-3538-4008-A86B-78D846A50049}"/>
              </a:ext>
            </a:extLst>
          </p:cNvPr>
          <p:cNvSpPr>
            <a:spLocks noGrp="1"/>
          </p:cNvSpPr>
          <p:nvPr>
            <p:ph idx="1"/>
          </p:nvPr>
        </p:nvSpPr>
        <p:spPr>
          <a:xfrm>
            <a:off x="1196927" y="1321525"/>
            <a:ext cx="10018713" cy="3124201"/>
          </a:xfrm>
        </p:spPr>
        <p:txBody>
          <a:bodyPr/>
          <a:lstStyle/>
          <a:p>
            <a:r>
              <a:rPr lang="en-IN" dirty="0"/>
              <a:t>Smart Thermostats</a:t>
            </a:r>
          </a:p>
          <a:p>
            <a:r>
              <a:rPr lang="en-IN" dirty="0"/>
              <a:t>Connected Cars</a:t>
            </a:r>
          </a:p>
          <a:p>
            <a:r>
              <a:rPr lang="en-IN" dirty="0"/>
              <a:t>Activity Trackers</a:t>
            </a:r>
          </a:p>
          <a:p>
            <a:r>
              <a:rPr lang="en-IN" dirty="0"/>
              <a:t>Parking Sensors</a:t>
            </a:r>
          </a:p>
          <a:p>
            <a:r>
              <a:rPr lang="en-IN" dirty="0"/>
              <a:t>Connect Health</a:t>
            </a:r>
          </a:p>
          <a:p>
            <a:r>
              <a:rPr lang="en-IN" dirty="0"/>
              <a:t>Smart City</a:t>
            </a:r>
          </a:p>
        </p:txBody>
      </p:sp>
      <p:pic>
        <p:nvPicPr>
          <p:cNvPr id="5" name="Picture 4">
            <a:extLst>
              <a:ext uri="{FF2B5EF4-FFF2-40B4-BE49-F238E27FC236}">
                <a16:creationId xmlns:a16="http://schemas.microsoft.com/office/drawing/2014/main" id="{F0D6B0CE-F711-49E1-B434-AB6BE8FAEA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2458" y="2206948"/>
            <a:ext cx="4657725" cy="4651052"/>
          </a:xfrm>
          <a:prstGeom prst="rect">
            <a:avLst/>
          </a:prstGeom>
        </p:spPr>
      </p:pic>
      <p:pic>
        <p:nvPicPr>
          <p:cNvPr id="6" name="Picture 2"/>
          <p:cNvPicPr>
            <a:picLocks noChangeAspect="1" noChangeArrowheads="1"/>
          </p:cNvPicPr>
          <p:nvPr/>
        </p:nvPicPr>
        <p:blipFill>
          <a:blip r:embed="rId3" cstate="print"/>
          <a:srcRect l="18164" t="19531" r="19726" b="12109"/>
          <a:stretch>
            <a:fillRect/>
          </a:stretch>
        </p:blipFill>
        <p:spPr bwMode="auto">
          <a:xfrm>
            <a:off x="7942217" y="0"/>
            <a:ext cx="4249783" cy="6858000"/>
          </a:xfrm>
          <a:prstGeom prst="rect">
            <a:avLst/>
          </a:prstGeom>
          <a:noFill/>
          <a:ln w="9525">
            <a:noFill/>
            <a:miter lim="800000"/>
            <a:headEnd/>
            <a:tailEnd/>
          </a:ln>
          <a:effectLst/>
        </p:spPr>
      </p:pic>
    </p:spTree>
    <p:extLst>
      <p:ext uri="{BB962C8B-B14F-4D97-AF65-F5344CB8AC3E}">
        <p14:creationId xmlns:p14="http://schemas.microsoft.com/office/powerpoint/2010/main" val="2671691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1" y="0"/>
            <a:ext cx="5760721" cy="3409406"/>
          </a:xfrm>
          <a:prstGeom prst="rect">
            <a:avLst/>
          </a:prstGeom>
          <a:noFill/>
          <a:ln w="9525">
            <a:noFill/>
            <a:miter lim="800000"/>
            <a:headEnd/>
            <a:tailEnd/>
          </a:ln>
          <a:effectLst/>
        </p:spPr>
      </p:pic>
      <p:pic>
        <p:nvPicPr>
          <p:cNvPr id="5" name="Picture 3"/>
          <p:cNvPicPr>
            <a:picLocks noChangeAspect="1" noChangeArrowheads="1"/>
          </p:cNvPicPr>
          <p:nvPr/>
        </p:nvPicPr>
        <p:blipFill>
          <a:blip r:embed="rId3" cstate="print"/>
          <a:srcRect l="18945" t="16797" r="20117" b="11914"/>
          <a:stretch>
            <a:fillRect/>
          </a:stretch>
        </p:blipFill>
        <p:spPr bwMode="auto">
          <a:xfrm>
            <a:off x="5708469" y="1"/>
            <a:ext cx="6483531" cy="3396342"/>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print"/>
          <a:srcRect l="18164" t="17578" r="19726" b="12109"/>
          <a:stretch>
            <a:fillRect/>
          </a:stretch>
        </p:blipFill>
        <p:spPr bwMode="auto">
          <a:xfrm>
            <a:off x="0" y="3333867"/>
            <a:ext cx="5917474" cy="3524133"/>
          </a:xfrm>
          <a:prstGeom prst="rect">
            <a:avLst/>
          </a:prstGeom>
          <a:noFill/>
          <a:ln w="9525">
            <a:noFill/>
            <a:miter lim="800000"/>
            <a:headEnd/>
            <a:tailEnd/>
          </a:ln>
          <a:effectLst/>
        </p:spPr>
      </p:pic>
      <p:pic>
        <p:nvPicPr>
          <p:cNvPr id="7" name="Picture 6"/>
          <p:cNvPicPr/>
          <p:nvPr/>
        </p:nvPicPr>
        <p:blipFill>
          <a:blip r:embed="rId5" cstate="print"/>
          <a:srcRect/>
          <a:stretch>
            <a:fillRect/>
          </a:stretch>
        </p:blipFill>
        <p:spPr bwMode="auto">
          <a:xfrm>
            <a:off x="5942768" y="3304902"/>
            <a:ext cx="6249231" cy="3553097"/>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DE078-CC3D-4684-8356-F1E90606A1FD}"/>
              </a:ext>
            </a:extLst>
          </p:cNvPr>
          <p:cNvSpPr>
            <a:spLocks noGrp="1"/>
          </p:cNvSpPr>
          <p:nvPr>
            <p:ph type="title"/>
          </p:nvPr>
        </p:nvSpPr>
        <p:spPr/>
        <p:txBody>
          <a:bodyPr/>
          <a:lstStyle/>
          <a:p>
            <a:r>
              <a:rPr lang="en-US" b="1" dirty="0"/>
              <a:t>Challenges of Internet of Things (IoT)</a:t>
            </a:r>
            <a:endParaRPr lang="en-IN" dirty="0"/>
          </a:p>
        </p:txBody>
      </p:sp>
      <p:sp>
        <p:nvSpPr>
          <p:cNvPr id="3" name="Content Placeholder 2">
            <a:extLst>
              <a:ext uri="{FF2B5EF4-FFF2-40B4-BE49-F238E27FC236}">
                <a16:creationId xmlns:a16="http://schemas.microsoft.com/office/drawing/2014/main" id="{6B47CFF9-292B-486C-B321-22C48739D36F}"/>
              </a:ext>
            </a:extLst>
          </p:cNvPr>
          <p:cNvSpPr>
            <a:spLocks noGrp="1"/>
          </p:cNvSpPr>
          <p:nvPr>
            <p:ph idx="1"/>
          </p:nvPr>
        </p:nvSpPr>
        <p:spPr/>
        <p:txBody>
          <a:bodyPr>
            <a:noAutofit/>
          </a:bodyPr>
          <a:lstStyle/>
          <a:p>
            <a:r>
              <a:rPr lang="en-US" dirty="0"/>
              <a:t>Insufficient testing and updating</a:t>
            </a:r>
          </a:p>
          <a:p>
            <a:r>
              <a:rPr lang="en-US" dirty="0"/>
              <a:t>Concern regarding data security and privacy</a:t>
            </a:r>
          </a:p>
          <a:p>
            <a:r>
              <a:rPr lang="en-US" dirty="0"/>
              <a:t>Software complexity</a:t>
            </a:r>
          </a:p>
          <a:p>
            <a:r>
              <a:rPr lang="en-US" dirty="0"/>
              <a:t>Data volumes and interpretation</a:t>
            </a:r>
          </a:p>
          <a:p>
            <a:r>
              <a:rPr lang="en-US" dirty="0"/>
              <a:t>Integration with AI and automation</a:t>
            </a:r>
          </a:p>
          <a:p>
            <a:r>
              <a:rPr lang="en-US" dirty="0"/>
              <a:t>Devices require a constant power supply which is difficult </a:t>
            </a:r>
          </a:p>
          <a:p>
            <a:r>
              <a:rPr lang="en-US" dirty="0"/>
              <a:t>Interaction and short-range communication</a:t>
            </a:r>
          </a:p>
        </p:txBody>
      </p:sp>
    </p:spTree>
    <p:extLst>
      <p:ext uri="{BB962C8B-B14F-4D97-AF65-F5344CB8AC3E}">
        <p14:creationId xmlns:p14="http://schemas.microsoft.com/office/powerpoint/2010/main" val="2456382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96061-A764-4209-B7C9-B0EEBB4BB631}"/>
              </a:ext>
            </a:extLst>
          </p:cNvPr>
          <p:cNvSpPr>
            <a:spLocks noGrp="1"/>
          </p:cNvSpPr>
          <p:nvPr>
            <p:ph type="title"/>
          </p:nvPr>
        </p:nvSpPr>
        <p:spPr/>
        <p:txBody>
          <a:bodyPr/>
          <a:lstStyle/>
          <a:p>
            <a:r>
              <a:rPr lang="en-IN" b="1" dirty="0"/>
              <a:t>Advantages of IoT</a:t>
            </a:r>
            <a:endParaRPr lang="en-IN" dirty="0"/>
          </a:p>
        </p:txBody>
      </p:sp>
      <p:sp>
        <p:nvSpPr>
          <p:cNvPr id="3" name="Content Placeholder 2">
            <a:extLst>
              <a:ext uri="{FF2B5EF4-FFF2-40B4-BE49-F238E27FC236}">
                <a16:creationId xmlns:a16="http://schemas.microsoft.com/office/drawing/2014/main" id="{B1AA83F8-9605-4B74-A0F7-F3914D679213}"/>
              </a:ext>
            </a:extLst>
          </p:cNvPr>
          <p:cNvSpPr>
            <a:spLocks noGrp="1"/>
          </p:cNvSpPr>
          <p:nvPr>
            <p:ph idx="1"/>
          </p:nvPr>
        </p:nvSpPr>
        <p:spPr/>
        <p:txBody>
          <a:bodyPr/>
          <a:lstStyle/>
          <a:p>
            <a:r>
              <a:rPr lang="en-US" dirty="0"/>
              <a:t>Ability to access information from anywhere at any time on any device;</a:t>
            </a:r>
          </a:p>
          <a:p>
            <a:r>
              <a:rPr lang="en-US" dirty="0"/>
              <a:t>Improved communication between connected electronic devices;</a:t>
            </a:r>
          </a:p>
          <a:p>
            <a:r>
              <a:rPr lang="en-US" dirty="0"/>
              <a:t>Transferring data packets over a connected network saving time and money; and</a:t>
            </a:r>
          </a:p>
          <a:p>
            <a:r>
              <a:rPr lang="en-US" dirty="0"/>
              <a:t>Automating tasks helping to improve the quality of a business's services and reducing the need for human intervention.</a:t>
            </a:r>
          </a:p>
        </p:txBody>
      </p:sp>
    </p:spTree>
    <p:extLst>
      <p:ext uri="{BB962C8B-B14F-4D97-AF65-F5344CB8AC3E}">
        <p14:creationId xmlns:p14="http://schemas.microsoft.com/office/powerpoint/2010/main" val="2645606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79E-ACE4-4EF3-B6ED-3655CBA23B29}"/>
              </a:ext>
            </a:extLst>
          </p:cNvPr>
          <p:cNvSpPr>
            <a:spLocks noGrp="1"/>
          </p:cNvSpPr>
          <p:nvPr>
            <p:ph type="title"/>
          </p:nvPr>
        </p:nvSpPr>
        <p:spPr/>
        <p:txBody>
          <a:bodyPr/>
          <a:lstStyle/>
          <a:p>
            <a:r>
              <a:rPr lang="en-IN" b="1" dirty="0"/>
              <a:t>Disadvantages IoT</a:t>
            </a:r>
            <a:endParaRPr lang="en-IN" dirty="0"/>
          </a:p>
        </p:txBody>
      </p:sp>
      <p:sp>
        <p:nvSpPr>
          <p:cNvPr id="3" name="Content Placeholder 2">
            <a:extLst>
              <a:ext uri="{FF2B5EF4-FFF2-40B4-BE49-F238E27FC236}">
                <a16:creationId xmlns:a16="http://schemas.microsoft.com/office/drawing/2014/main" id="{8BBFB544-BA36-48AC-BF26-E4F45FE86B9E}"/>
              </a:ext>
            </a:extLst>
          </p:cNvPr>
          <p:cNvSpPr>
            <a:spLocks noGrp="1"/>
          </p:cNvSpPr>
          <p:nvPr>
            <p:ph idx="1"/>
          </p:nvPr>
        </p:nvSpPr>
        <p:spPr/>
        <p:txBody>
          <a:bodyPr>
            <a:noAutofit/>
          </a:bodyPr>
          <a:lstStyle/>
          <a:p>
            <a:r>
              <a:rPr lang="en-US" dirty="0"/>
              <a:t>As the number of connected devices increases and more information is shared between devices, the potential that a hacker could steal confidential information also increases.</a:t>
            </a:r>
          </a:p>
          <a:p>
            <a:r>
              <a:rPr lang="en-US" dirty="0"/>
              <a:t>Enterprises may eventually have to deal with massive numbers -- maybe even millions -- of IoT devices, and collecting and managing the data from all those devices will be challenging.</a:t>
            </a:r>
          </a:p>
          <a:p>
            <a:r>
              <a:rPr lang="en-US" dirty="0"/>
              <a:t>If there's a bug in the system, it's likely that every connected device will become corrupted.</a:t>
            </a:r>
          </a:p>
          <a:p>
            <a:r>
              <a:rPr lang="en-US" dirty="0"/>
              <a:t>Since there's no international standard of compatibility for IoT, it's difficult for devices from different manufacturers to communicate with each other.</a:t>
            </a:r>
          </a:p>
        </p:txBody>
      </p:sp>
    </p:spTree>
    <p:extLst>
      <p:ext uri="{BB962C8B-B14F-4D97-AF65-F5344CB8AC3E}">
        <p14:creationId xmlns:p14="http://schemas.microsoft.com/office/powerpoint/2010/main" val="1564074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97179"/>
            <a:ext cx="4916170" cy="694690"/>
          </a:xfrm>
          <a:prstGeom prst="rect">
            <a:avLst/>
          </a:prstGeom>
        </p:spPr>
        <p:txBody>
          <a:bodyPr vert="horz" wrap="square" lIns="0" tIns="11430" rIns="0" bIns="0" rtlCol="0">
            <a:spAutoFit/>
          </a:bodyPr>
          <a:lstStyle/>
          <a:p>
            <a:pPr marL="12700">
              <a:lnSpc>
                <a:spcPct val="100000"/>
              </a:lnSpc>
              <a:spcBef>
                <a:spcPts val="90"/>
              </a:spcBef>
            </a:pPr>
            <a:r>
              <a:rPr spc="-5" dirty="0"/>
              <a:t>Physical</a:t>
            </a:r>
            <a:r>
              <a:rPr spc="-20" dirty="0"/>
              <a:t> </a:t>
            </a:r>
            <a:r>
              <a:rPr spc="-5" dirty="0"/>
              <a:t>Design</a:t>
            </a:r>
            <a:r>
              <a:rPr spc="-20" dirty="0"/>
              <a:t> </a:t>
            </a:r>
            <a:r>
              <a:rPr spc="-5" dirty="0"/>
              <a:t>of</a:t>
            </a:r>
            <a:r>
              <a:rPr spc="-15" dirty="0"/>
              <a:t> </a:t>
            </a:r>
            <a:r>
              <a:rPr spc="-5" dirty="0"/>
              <a:t>IoT</a:t>
            </a:r>
          </a:p>
        </p:txBody>
      </p:sp>
      <p:sp>
        <p:nvSpPr>
          <p:cNvPr id="3" name="object 3"/>
          <p:cNvSpPr txBox="1"/>
          <p:nvPr/>
        </p:nvSpPr>
        <p:spPr>
          <a:xfrm>
            <a:off x="916939" y="1801495"/>
            <a:ext cx="10274300" cy="4289425"/>
          </a:xfrm>
          <a:prstGeom prst="rect">
            <a:avLst/>
          </a:prstGeom>
        </p:spPr>
        <p:txBody>
          <a:bodyPr vert="horz" wrap="square" lIns="0" tIns="62230" rIns="0" bIns="0" rtlCol="0">
            <a:spAutoFit/>
          </a:bodyPr>
          <a:lstStyle/>
          <a:p>
            <a:pPr marL="241300" marR="46990" indent="-228600">
              <a:lnSpc>
                <a:spcPts val="3020"/>
              </a:lnSpc>
              <a:spcBef>
                <a:spcPts val="490"/>
              </a:spcBef>
              <a:buFont typeface="Arial MT"/>
              <a:buChar char="•"/>
              <a:tabLst>
                <a:tab pos="241300" algn="l"/>
              </a:tabLst>
            </a:pPr>
            <a:r>
              <a:rPr sz="2800" dirty="0">
                <a:latin typeface="Calibri"/>
                <a:cs typeface="Calibri"/>
              </a:rPr>
              <a:t>The </a:t>
            </a:r>
            <a:r>
              <a:rPr sz="2800" spc="-5" dirty="0">
                <a:latin typeface="Calibri"/>
                <a:cs typeface="Calibri"/>
              </a:rPr>
              <a:t>"Things"</a:t>
            </a:r>
            <a:r>
              <a:rPr sz="2800" dirty="0">
                <a:latin typeface="Calibri"/>
                <a:cs typeface="Calibri"/>
              </a:rPr>
              <a:t> in </a:t>
            </a:r>
            <a:r>
              <a:rPr sz="2800" spc="-5" dirty="0">
                <a:latin typeface="Calibri"/>
                <a:cs typeface="Calibri"/>
              </a:rPr>
              <a:t>IoT</a:t>
            </a:r>
            <a:r>
              <a:rPr sz="2800" dirty="0">
                <a:latin typeface="Calibri"/>
                <a:cs typeface="Calibri"/>
              </a:rPr>
              <a:t> </a:t>
            </a:r>
            <a:r>
              <a:rPr sz="2800" spc="-5" dirty="0">
                <a:latin typeface="Calibri"/>
                <a:cs typeface="Calibri"/>
              </a:rPr>
              <a:t>usually</a:t>
            </a:r>
            <a:r>
              <a:rPr sz="2800" dirty="0">
                <a:latin typeface="Calibri"/>
                <a:cs typeface="Calibri"/>
              </a:rPr>
              <a:t> </a:t>
            </a:r>
            <a:r>
              <a:rPr sz="2800" spc="-5" dirty="0">
                <a:latin typeface="Calibri"/>
                <a:cs typeface="Calibri"/>
              </a:rPr>
              <a:t>refers</a:t>
            </a:r>
            <a:r>
              <a:rPr sz="2800" dirty="0">
                <a:latin typeface="Calibri"/>
                <a:cs typeface="Calibri"/>
              </a:rPr>
              <a:t> to </a:t>
            </a:r>
            <a:r>
              <a:rPr sz="2800" spc="-5" dirty="0">
                <a:latin typeface="Calibri"/>
                <a:cs typeface="Calibri"/>
              </a:rPr>
              <a:t>IoT</a:t>
            </a:r>
            <a:r>
              <a:rPr sz="2800" dirty="0">
                <a:latin typeface="Calibri"/>
                <a:cs typeface="Calibri"/>
              </a:rPr>
              <a:t> devices </a:t>
            </a:r>
            <a:r>
              <a:rPr sz="2800" spc="-5" dirty="0">
                <a:latin typeface="Calibri"/>
                <a:cs typeface="Calibri"/>
              </a:rPr>
              <a:t>which</a:t>
            </a:r>
            <a:r>
              <a:rPr sz="2800" dirty="0">
                <a:latin typeface="Calibri"/>
                <a:cs typeface="Calibri"/>
              </a:rPr>
              <a:t> </a:t>
            </a:r>
            <a:r>
              <a:rPr sz="2800" spc="-5" dirty="0">
                <a:latin typeface="Calibri"/>
                <a:cs typeface="Calibri"/>
              </a:rPr>
              <a:t>have</a:t>
            </a:r>
            <a:r>
              <a:rPr sz="2800" dirty="0">
                <a:latin typeface="Calibri"/>
                <a:cs typeface="Calibri"/>
              </a:rPr>
              <a:t> </a:t>
            </a:r>
            <a:r>
              <a:rPr sz="2800" spc="-5" dirty="0">
                <a:latin typeface="Calibri"/>
                <a:cs typeface="Calibri"/>
              </a:rPr>
              <a:t>unique </a:t>
            </a:r>
            <a:r>
              <a:rPr sz="2800" dirty="0">
                <a:latin typeface="Calibri"/>
                <a:cs typeface="Calibri"/>
              </a:rPr>
              <a:t> </a:t>
            </a:r>
            <a:r>
              <a:rPr sz="2800" spc="-5" dirty="0">
                <a:latin typeface="Calibri"/>
                <a:cs typeface="Calibri"/>
              </a:rPr>
              <a:t>identities</a:t>
            </a:r>
            <a:r>
              <a:rPr sz="2800" spc="10" dirty="0">
                <a:latin typeface="Calibri"/>
                <a:cs typeface="Calibri"/>
              </a:rPr>
              <a:t> </a:t>
            </a:r>
            <a:r>
              <a:rPr sz="2800" spc="-5" dirty="0">
                <a:latin typeface="Calibri"/>
                <a:cs typeface="Calibri"/>
              </a:rPr>
              <a:t>and</a:t>
            </a:r>
            <a:r>
              <a:rPr sz="2800" spc="10" dirty="0">
                <a:latin typeface="Calibri"/>
                <a:cs typeface="Calibri"/>
              </a:rPr>
              <a:t> </a:t>
            </a:r>
            <a:r>
              <a:rPr sz="2800" spc="-5" dirty="0">
                <a:latin typeface="Calibri"/>
                <a:cs typeface="Calibri"/>
              </a:rPr>
              <a:t>can</a:t>
            </a:r>
            <a:r>
              <a:rPr sz="2800" spc="10" dirty="0">
                <a:latin typeface="Calibri"/>
                <a:cs typeface="Calibri"/>
              </a:rPr>
              <a:t> </a:t>
            </a:r>
            <a:r>
              <a:rPr sz="2800" spc="-5" dirty="0">
                <a:latin typeface="Calibri"/>
                <a:cs typeface="Calibri"/>
              </a:rPr>
              <a:t>perform</a:t>
            </a:r>
            <a:r>
              <a:rPr sz="2800" spc="5" dirty="0">
                <a:latin typeface="Calibri"/>
                <a:cs typeface="Calibri"/>
              </a:rPr>
              <a:t> </a:t>
            </a:r>
            <a:r>
              <a:rPr sz="2800" spc="-5" dirty="0">
                <a:latin typeface="Calibri"/>
                <a:cs typeface="Calibri"/>
              </a:rPr>
              <a:t>remote</a:t>
            </a:r>
            <a:r>
              <a:rPr sz="2800" spc="15" dirty="0">
                <a:latin typeface="Calibri"/>
                <a:cs typeface="Calibri"/>
              </a:rPr>
              <a:t> </a:t>
            </a:r>
            <a:r>
              <a:rPr sz="2800" spc="-5" dirty="0">
                <a:latin typeface="Calibri"/>
                <a:cs typeface="Calibri"/>
              </a:rPr>
              <a:t>sensing,</a:t>
            </a:r>
            <a:r>
              <a:rPr sz="2800" spc="15" dirty="0">
                <a:latin typeface="Calibri"/>
                <a:cs typeface="Calibri"/>
              </a:rPr>
              <a:t> </a:t>
            </a:r>
            <a:r>
              <a:rPr sz="2800" spc="-5" dirty="0">
                <a:latin typeface="Calibri"/>
                <a:cs typeface="Calibri"/>
              </a:rPr>
              <a:t>actuating</a:t>
            </a:r>
            <a:r>
              <a:rPr sz="2800" spc="10" dirty="0">
                <a:latin typeface="Calibri"/>
                <a:cs typeface="Calibri"/>
              </a:rPr>
              <a:t> </a:t>
            </a:r>
            <a:r>
              <a:rPr sz="2800" spc="-5" dirty="0">
                <a:latin typeface="Calibri"/>
                <a:cs typeface="Calibri"/>
              </a:rPr>
              <a:t>and</a:t>
            </a:r>
            <a:r>
              <a:rPr sz="2800" spc="10" dirty="0">
                <a:latin typeface="Calibri"/>
                <a:cs typeface="Calibri"/>
              </a:rPr>
              <a:t> </a:t>
            </a:r>
            <a:r>
              <a:rPr sz="2800" spc="-5" dirty="0">
                <a:latin typeface="Calibri"/>
                <a:cs typeface="Calibri"/>
              </a:rPr>
              <a:t>monitoring </a:t>
            </a:r>
            <a:r>
              <a:rPr sz="2800" spc="-615" dirty="0">
                <a:latin typeface="Calibri"/>
                <a:cs typeface="Calibri"/>
              </a:rPr>
              <a:t> </a:t>
            </a:r>
            <a:r>
              <a:rPr sz="2800" spc="-5" dirty="0">
                <a:latin typeface="Calibri"/>
                <a:cs typeface="Calibri"/>
              </a:rPr>
              <a:t>capabilities.</a:t>
            </a:r>
            <a:endParaRPr sz="2800">
              <a:latin typeface="Calibri"/>
              <a:cs typeface="Calibri"/>
            </a:endParaRPr>
          </a:p>
          <a:p>
            <a:pPr marL="241300" indent="-228600">
              <a:lnSpc>
                <a:spcPct val="100000"/>
              </a:lnSpc>
              <a:spcBef>
                <a:spcPts val="620"/>
              </a:spcBef>
              <a:buFont typeface="Arial MT"/>
              <a:buChar char="•"/>
              <a:tabLst>
                <a:tab pos="241300" algn="l"/>
              </a:tabLst>
            </a:pPr>
            <a:r>
              <a:rPr sz="2800" spc="-5" dirty="0">
                <a:latin typeface="Calibri"/>
                <a:cs typeface="Calibri"/>
              </a:rPr>
              <a:t>IoT</a:t>
            </a:r>
            <a:r>
              <a:rPr sz="2800" spc="-30" dirty="0">
                <a:latin typeface="Calibri"/>
                <a:cs typeface="Calibri"/>
              </a:rPr>
              <a:t> </a:t>
            </a:r>
            <a:r>
              <a:rPr sz="2800" dirty="0">
                <a:latin typeface="Calibri"/>
                <a:cs typeface="Calibri"/>
              </a:rPr>
              <a:t>devices</a:t>
            </a:r>
            <a:r>
              <a:rPr sz="2800" spc="-25" dirty="0">
                <a:latin typeface="Calibri"/>
                <a:cs typeface="Calibri"/>
              </a:rPr>
              <a:t> </a:t>
            </a:r>
            <a:r>
              <a:rPr sz="2800" spc="-5" dirty="0">
                <a:latin typeface="Calibri"/>
                <a:cs typeface="Calibri"/>
              </a:rPr>
              <a:t>can:</a:t>
            </a:r>
            <a:endParaRPr sz="2800">
              <a:latin typeface="Calibri"/>
              <a:cs typeface="Calibri"/>
            </a:endParaRPr>
          </a:p>
          <a:p>
            <a:pPr marL="698500" marR="520700" lvl="1" indent="-228600">
              <a:lnSpc>
                <a:spcPts val="2590"/>
              </a:lnSpc>
              <a:spcBef>
                <a:spcPts val="550"/>
              </a:spcBef>
              <a:buFont typeface="Arial MT"/>
              <a:buChar char="•"/>
              <a:tabLst>
                <a:tab pos="698500" algn="l"/>
                <a:tab pos="2161540" algn="l"/>
              </a:tabLst>
            </a:pPr>
            <a:r>
              <a:rPr sz="2400" spc="-5" dirty="0">
                <a:latin typeface="Calibri"/>
                <a:cs typeface="Calibri"/>
              </a:rPr>
              <a:t>Exchange</a:t>
            </a:r>
            <a:r>
              <a:rPr sz="2400" spc="5" dirty="0">
                <a:latin typeface="Calibri"/>
                <a:cs typeface="Calibri"/>
              </a:rPr>
              <a:t> </a:t>
            </a:r>
            <a:r>
              <a:rPr sz="2400" spc="-5" dirty="0">
                <a:latin typeface="Calibri"/>
                <a:cs typeface="Calibri"/>
              </a:rPr>
              <a:t>data</a:t>
            </a:r>
            <a:r>
              <a:rPr sz="2400" spc="10" dirty="0">
                <a:latin typeface="Calibri"/>
                <a:cs typeface="Calibri"/>
              </a:rPr>
              <a:t> </a:t>
            </a:r>
            <a:r>
              <a:rPr sz="2400" spc="-5" dirty="0">
                <a:latin typeface="Calibri"/>
                <a:cs typeface="Calibri"/>
              </a:rPr>
              <a:t>with</a:t>
            </a:r>
            <a:r>
              <a:rPr sz="2400" spc="10" dirty="0">
                <a:latin typeface="Calibri"/>
                <a:cs typeface="Calibri"/>
              </a:rPr>
              <a:t> </a:t>
            </a:r>
            <a:r>
              <a:rPr sz="2400" spc="-5" dirty="0">
                <a:latin typeface="Calibri"/>
                <a:cs typeface="Calibri"/>
              </a:rPr>
              <a:t>other</a:t>
            </a:r>
            <a:r>
              <a:rPr sz="2400" spc="10" dirty="0">
                <a:latin typeface="Calibri"/>
                <a:cs typeface="Calibri"/>
              </a:rPr>
              <a:t> </a:t>
            </a:r>
            <a:r>
              <a:rPr sz="2400" spc="-5" dirty="0">
                <a:latin typeface="Calibri"/>
                <a:cs typeface="Calibri"/>
              </a:rPr>
              <a:t>connected</a:t>
            </a:r>
            <a:r>
              <a:rPr sz="2400" spc="10" dirty="0">
                <a:latin typeface="Calibri"/>
                <a:cs typeface="Calibri"/>
              </a:rPr>
              <a:t> </a:t>
            </a:r>
            <a:r>
              <a:rPr sz="2400" spc="-5" dirty="0">
                <a:latin typeface="Calibri"/>
                <a:cs typeface="Calibri"/>
              </a:rPr>
              <a:t>devices</a:t>
            </a:r>
            <a:r>
              <a:rPr sz="2400" spc="5" dirty="0">
                <a:latin typeface="Calibri"/>
                <a:cs typeface="Calibri"/>
              </a:rPr>
              <a:t> </a:t>
            </a:r>
            <a:r>
              <a:rPr sz="2400" spc="-5" dirty="0">
                <a:latin typeface="Calibri"/>
                <a:cs typeface="Calibri"/>
              </a:rPr>
              <a:t>and</a:t>
            </a:r>
            <a:r>
              <a:rPr sz="2400" spc="10" dirty="0">
                <a:latin typeface="Calibri"/>
                <a:cs typeface="Calibri"/>
              </a:rPr>
              <a:t> </a:t>
            </a:r>
            <a:r>
              <a:rPr sz="2400" spc="-5" dirty="0">
                <a:latin typeface="Calibri"/>
                <a:cs typeface="Calibri"/>
              </a:rPr>
              <a:t>applications</a:t>
            </a:r>
            <a:r>
              <a:rPr sz="2400" spc="10" dirty="0">
                <a:latin typeface="Calibri"/>
                <a:cs typeface="Calibri"/>
              </a:rPr>
              <a:t> </a:t>
            </a:r>
            <a:r>
              <a:rPr sz="2400" spc="-5" dirty="0">
                <a:latin typeface="Calibri"/>
                <a:cs typeface="Calibri"/>
              </a:rPr>
              <a:t>(directly</a:t>
            </a:r>
            <a:r>
              <a:rPr sz="2400" spc="10" dirty="0">
                <a:latin typeface="Calibri"/>
                <a:cs typeface="Calibri"/>
              </a:rPr>
              <a:t> </a:t>
            </a:r>
            <a:r>
              <a:rPr sz="2400" spc="-5" dirty="0">
                <a:latin typeface="Calibri"/>
                <a:cs typeface="Calibri"/>
              </a:rPr>
              <a:t>or </a:t>
            </a:r>
            <a:r>
              <a:rPr sz="2400" spc="-530" dirty="0">
                <a:latin typeface="Calibri"/>
                <a:cs typeface="Calibri"/>
              </a:rPr>
              <a:t> </a:t>
            </a:r>
            <a:r>
              <a:rPr sz="2400" spc="-5" dirty="0">
                <a:latin typeface="Calibri"/>
                <a:cs typeface="Calibri"/>
              </a:rPr>
              <a:t>indirectly),	or</a:t>
            </a:r>
            <a:endParaRPr sz="2400">
              <a:latin typeface="Calibri"/>
              <a:cs typeface="Calibri"/>
            </a:endParaRPr>
          </a:p>
          <a:p>
            <a:pPr marL="698500" lvl="1" indent="-228600">
              <a:lnSpc>
                <a:spcPct val="100000"/>
              </a:lnSpc>
              <a:spcBef>
                <a:spcPts val="175"/>
              </a:spcBef>
              <a:buFont typeface="Arial MT"/>
              <a:buChar char="•"/>
              <a:tabLst>
                <a:tab pos="698500" algn="l"/>
              </a:tabLst>
            </a:pPr>
            <a:r>
              <a:rPr sz="2400" spc="-5" dirty="0">
                <a:latin typeface="Calibri"/>
                <a:cs typeface="Calibri"/>
              </a:rPr>
              <a:t>Collect</a:t>
            </a:r>
            <a:r>
              <a:rPr sz="2400" dirty="0">
                <a:latin typeface="Calibri"/>
                <a:cs typeface="Calibri"/>
              </a:rPr>
              <a:t> </a:t>
            </a:r>
            <a:r>
              <a:rPr sz="2400" spc="-5" dirty="0">
                <a:latin typeface="Calibri"/>
                <a:cs typeface="Calibri"/>
              </a:rPr>
              <a:t>data</a:t>
            </a:r>
            <a:r>
              <a:rPr sz="2400" spc="5" dirty="0">
                <a:latin typeface="Calibri"/>
                <a:cs typeface="Calibri"/>
              </a:rPr>
              <a:t> </a:t>
            </a:r>
            <a:r>
              <a:rPr sz="2400" spc="-5" dirty="0">
                <a:latin typeface="Calibri"/>
                <a:cs typeface="Calibri"/>
              </a:rPr>
              <a:t>from</a:t>
            </a:r>
            <a:r>
              <a:rPr sz="2400" spc="5" dirty="0">
                <a:latin typeface="Calibri"/>
                <a:cs typeface="Calibri"/>
              </a:rPr>
              <a:t> </a:t>
            </a:r>
            <a:r>
              <a:rPr sz="2400" spc="-5" dirty="0">
                <a:latin typeface="Calibri"/>
                <a:cs typeface="Calibri"/>
              </a:rPr>
              <a:t>other</a:t>
            </a:r>
            <a:r>
              <a:rPr sz="2400" spc="5" dirty="0">
                <a:latin typeface="Calibri"/>
                <a:cs typeface="Calibri"/>
              </a:rPr>
              <a:t> </a:t>
            </a:r>
            <a:r>
              <a:rPr sz="2400" spc="-5" dirty="0">
                <a:latin typeface="Calibri"/>
                <a:cs typeface="Calibri"/>
              </a:rPr>
              <a:t>devices</a:t>
            </a:r>
            <a:r>
              <a:rPr sz="2400" spc="5" dirty="0">
                <a:latin typeface="Calibri"/>
                <a:cs typeface="Calibri"/>
              </a:rPr>
              <a:t> </a:t>
            </a:r>
            <a:r>
              <a:rPr sz="2400" spc="-5" dirty="0">
                <a:latin typeface="Calibri"/>
                <a:cs typeface="Calibri"/>
              </a:rPr>
              <a:t>and</a:t>
            </a:r>
            <a:r>
              <a:rPr sz="2400" spc="5" dirty="0">
                <a:latin typeface="Calibri"/>
                <a:cs typeface="Calibri"/>
              </a:rPr>
              <a:t> </a:t>
            </a:r>
            <a:r>
              <a:rPr sz="2400" spc="-5" dirty="0">
                <a:latin typeface="Calibri"/>
                <a:cs typeface="Calibri"/>
              </a:rPr>
              <a:t>process</a:t>
            </a:r>
            <a:r>
              <a:rPr sz="2400" spc="5" dirty="0">
                <a:latin typeface="Calibri"/>
                <a:cs typeface="Calibri"/>
              </a:rPr>
              <a:t> </a:t>
            </a:r>
            <a:r>
              <a:rPr sz="2400" spc="-5" dirty="0">
                <a:latin typeface="Calibri"/>
                <a:cs typeface="Calibri"/>
              </a:rPr>
              <a:t>the</a:t>
            </a:r>
            <a:r>
              <a:rPr sz="2400" spc="5" dirty="0">
                <a:latin typeface="Calibri"/>
                <a:cs typeface="Calibri"/>
              </a:rPr>
              <a:t> </a:t>
            </a:r>
            <a:r>
              <a:rPr sz="2400" spc="-5" dirty="0">
                <a:latin typeface="Calibri"/>
                <a:cs typeface="Calibri"/>
              </a:rPr>
              <a:t>data</a:t>
            </a:r>
            <a:r>
              <a:rPr sz="2400" spc="5" dirty="0">
                <a:latin typeface="Calibri"/>
                <a:cs typeface="Calibri"/>
              </a:rPr>
              <a:t> </a:t>
            </a:r>
            <a:r>
              <a:rPr sz="2400" spc="-5" dirty="0">
                <a:latin typeface="Calibri"/>
                <a:cs typeface="Calibri"/>
              </a:rPr>
              <a:t>locally</a:t>
            </a:r>
            <a:r>
              <a:rPr sz="2400" spc="5" dirty="0">
                <a:latin typeface="Calibri"/>
                <a:cs typeface="Calibri"/>
              </a:rPr>
              <a:t> </a:t>
            </a:r>
            <a:r>
              <a:rPr sz="2400" spc="-5" dirty="0">
                <a:latin typeface="Calibri"/>
                <a:cs typeface="Calibri"/>
              </a:rPr>
              <a:t>or</a:t>
            </a:r>
            <a:endParaRPr sz="2400">
              <a:latin typeface="Calibri"/>
              <a:cs typeface="Calibri"/>
            </a:endParaRPr>
          </a:p>
          <a:p>
            <a:pPr marL="698500" marR="5080" lvl="1" indent="-228600">
              <a:lnSpc>
                <a:spcPts val="2590"/>
              </a:lnSpc>
              <a:spcBef>
                <a:spcPts val="535"/>
              </a:spcBef>
              <a:buFont typeface="Arial MT"/>
              <a:buChar char="•"/>
              <a:tabLst>
                <a:tab pos="698500" algn="l"/>
                <a:tab pos="3338829" algn="l"/>
              </a:tabLst>
            </a:pPr>
            <a:r>
              <a:rPr sz="2400" spc="-5" dirty="0">
                <a:latin typeface="Calibri"/>
                <a:cs typeface="Calibri"/>
              </a:rPr>
              <a:t>Send</a:t>
            </a:r>
            <a:r>
              <a:rPr sz="2400" spc="5" dirty="0">
                <a:latin typeface="Calibri"/>
                <a:cs typeface="Calibri"/>
              </a:rPr>
              <a:t> </a:t>
            </a:r>
            <a:r>
              <a:rPr sz="2400" spc="-5" dirty="0">
                <a:latin typeface="Calibri"/>
                <a:cs typeface="Calibri"/>
              </a:rPr>
              <a:t>the</a:t>
            </a:r>
            <a:r>
              <a:rPr sz="2400" spc="10" dirty="0">
                <a:latin typeface="Calibri"/>
                <a:cs typeface="Calibri"/>
              </a:rPr>
              <a:t> </a:t>
            </a:r>
            <a:r>
              <a:rPr sz="2400" spc="-5" dirty="0">
                <a:latin typeface="Calibri"/>
                <a:cs typeface="Calibri"/>
              </a:rPr>
              <a:t>data</a:t>
            </a:r>
            <a:r>
              <a:rPr sz="2400" spc="10" dirty="0">
                <a:latin typeface="Calibri"/>
                <a:cs typeface="Calibri"/>
              </a:rPr>
              <a:t> </a:t>
            </a:r>
            <a:r>
              <a:rPr sz="2400" dirty="0">
                <a:latin typeface="Calibri"/>
                <a:cs typeface="Calibri"/>
              </a:rPr>
              <a:t>to</a:t>
            </a:r>
            <a:r>
              <a:rPr sz="2400" spc="5" dirty="0">
                <a:latin typeface="Calibri"/>
                <a:cs typeface="Calibri"/>
              </a:rPr>
              <a:t> </a:t>
            </a:r>
            <a:r>
              <a:rPr sz="2400" spc="-5" dirty="0">
                <a:latin typeface="Calibri"/>
                <a:cs typeface="Calibri"/>
              </a:rPr>
              <a:t>centralized</a:t>
            </a:r>
            <a:r>
              <a:rPr sz="2400" spc="10" dirty="0">
                <a:latin typeface="Calibri"/>
                <a:cs typeface="Calibri"/>
              </a:rPr>
              <a:t> </a:t>
            </a:r>
            <a:r>
              <a:rPr sz="2400" spc="-5" dirty="0">
                <a:latin typeface="Calibri"/>
                <a:cs typeface="Calibri"/>
              </a:rPr>
              <a:t>servers</a:t>
            </a:r>
            <a:r>
              <a:rPr sz="2400" spc="10" dirty="0">
                <a:latin typeface="Calibri"/>
                <a:cs typeface="Calibri"/>
              </a:rPr>
              <a:t> </a:t>
            </a:r>
            <a:r>
              <a:rPr sz="2400" spc="-5" dirty="0">
                <a:latin typeface="Calibri"/>
                <a:cs typeface="Calibri"/>
              </a:rPr>
              <a:t>or</a:t>
            </a:r>
            <a:r>
              <a:rPr sz="2400" spc="10" dirty="0">
                <a:latin typeface="Calibri"/>
                <a:cs typeface="Calibri"/>
              </a:rPr>
              <a:t> </a:t>
            </a:r>
            <a:r>
              <a:rPr sz="2400" spc="-5" dirty="0">
                <a:latin typeface="Calibri"/>
                <a:cs typeface="Calibri"/>
              </a:rPr>
              <a:t>cloud-based</a:t>
            </a:r>
            <a:r>
              <a:rPr sz="2400" spc="5" dirty="0">
                <a:latin typeface="Calibri"/>
                <a:cs typeface="Calibri"/>
              </a:rPr>
              <a:t> </a:t>
            </a:r>
            <a:r>
              <a:rPr sz="2400" spc="-5" dirty="0">
                <a:latin typeface="Calibri"/>
                <a:cs typeface="Calibri"/>
              </a:rPr>
              <a:t>application</a:t>
            </a:r>
            <a:r>
              <a:rPr sz="2400" spc="10" dirty="0">
                <a:latin typeface="Calibri"/>
                <a:cs typeface="Calibri"/>
              </a:rPr>
              <a:t> </a:t>
            </a:r>
            <a:r>
              <a:rPr sz="2400" spc="-5" dirty="0">
                <a:latin typeface="Calibri"/>
                <a:cs typeface="Calibri"/>
              </a:rPr>
              <a:t>back-ends</a:t>
            </a:r>
            <a:r>
              <a:rPr sz="2400" spc="10" dirty="0">
                <a:latin typeface="Calibri"/>
                <a:cs typeface="Calibri"/>
              </a:rPr>
              <a:t> </a:t>
            </a:r>
            <a:r>
              <a:rPr sz="2400" spc="-5" dirty="0">
                <a:latin typeface="Calibri"/>
                <a:cs typeface="Calibri"/>
              </a:rPr>
              <a:t>for </a:t>
            </a:r>
            <a:r>
              <a:rPr sz="2400" spc="-530" dirty="0">
                <a:latin typeface="Calibri"/>
                <a:cs typeface="Calibri"/>
              </a:rPr>
              <a:t> </a:t>
            </a:r>
            <a:r>
              <a:rPr sz="2400" spc="-5" dirty="0">
                <a:latin typeface="Calibri"/>
                <a:cs typeface="Calibri"/>
              </a:rPr>
              <a:t>processing</a:t>
            </a:r>
            <a:r>
              <a:rPr sz="2400" spc="10" dirty="0">
                <a:latin typeface="Calibri"/>
                <a:cs typeface="Calibri"/>
              </a:rPr>
              <a:t> </a:t>
            </a:r>
            <a:r>
              <a:rPr sz="2400" spc="-5" dirty="0">
                <a:latin typeface="Calibri"/>
                <a:cs typeface="Calibri"/>
              </a:rPr>
              <a:t>the</a:t>
            </a:r>
            <a:r>
              <a:rPr sz="2400" spc="15" dirty="0">
                <a:latin typeface="Calibri"/>
                <a:cs typeface="Calibri"/>
              </a:rPr>
              <a:t> </a:t>
            </a:r>
            <a:r>
              <a:rPr sz="2400" spc="-5" dirty="0">
                <a:latin typeface="Calibri"/>
                <a:cs typeface="Calibri"/>
              </a:rPr>
              <a:t>data,	or</a:t>
            </a:r>
            <a:endParaRPr sz="2400">
              <a:latin typeface="Calibri"/>
              <a:cs typeface="Calibri"/>
            </a:endParaRPr>
          </a:p>
          <a:p>
            <a:pPr marL="698500" marR="634365" lvl="1" indent="-228600">
              <a:lnSpc>
                <a:spcPts val="2590"/>
              </a:lnSpc>
              <a:spcBef>
                <a:spcPts val="500"/>
              </a:spcBef>
              <a:buFont typeface="Arial MT"/>
              <a:buChar char="•"/>
              <a:tabLst>
                <a:tab pos="698500" algn="l"/>
              </a:tabLst>
            </a:pPr>
            <a:r>
              <a:rPr sz="2400" spc="-5" dirty="0">
                <a:latin typeface="Calibri"/>
                <a:cs typeface="Calibri"/>
              </a:rPr>
              <a:t>Perform</a:t>
            </a:r>
            <a:r>
              <a:rPr sz="2400" spc="5" dirty="0">
                <a:latin typeface="Calibri"/>
                <a:cs typeface="Calibri"/>
              </a:rPr>
              <a:t> </a:t>
            </a:r>
            <a:r>
              <a:rPr sz="2400" spc="-5" dirty="0">
                <a:latin typeface="Calibri"/>
                <a:cs typeface="Calibri"/>
              </a:rPr>
              <a:t>some</a:t>
            </a:r>
            <a:r>
              <a:rPr sz="2400" spc="5" dirty="0">
                <a:latin typeface="Calibri"/>
                <a:cs typeface="Calibri"/>
              </a:rPr>
              <a:t> </a:t>
            </a:r>
            <a:r>
              <a:rPr sz="2400" spc="-5" dirty="0">
                <a:latin typeface="Calibri"/>
                <a:cs typeface="Calibri"/>
              </a:rPr>
              <a:t>tasks</a:t>
            </a:r>
            <a:r>
              <a:rPr sz="2400" spc="10" dirty="0">
                <a:latin typeface="Calibri"/>
                <a:cs typeface="Calibri"/>
              </a:rPr>
              <a:t> </a:t>
            </a:r>
            <a:r>
              <a:rPr sz="2400" spc="-5" dirty="0">
                <a:latin typeface="Calibri"/>
                <a:cs typeface="Calibri"/>
              </a:rPr>
              <a:t>locally</a:t>
            </a:r>
            <a:r>
              <a:rPr sz="2400" spc="5" dirty="0">
                <a:latin typeface="Calibri"/>
                <a:cs typeface="Calibri"/>
              </a:rPr>
              <a:t> </a:t>
            </a:r>
            <a:r>
              <a:rPr sz="2400" spc="-5" dirty="0">
                <a:latin typeface="Calibri"/>
                <a:cs typeface="Calibri"/>
              </a:rPr>
              <a:t>and</a:t>
            </a:r>
            <a:r>
              <a:rPr sz="2400" spc="5" dirty="0">
                <a:latin typeface="Calibri"/>
                <a:cs typeface="Calibri"/>
              </a:rPr>
              <a:t> </a:t>
            </a:r>
            <a:r>
              <a:rPr sz="2400" spc="-5" dirty="0">
                <a:latin typeface="Calibri"/>
                <a:cs typeface="Calibri"/>
              </a:rPr>
              <a:t>other</a:t>
            </a:r>
            <a:r>
              <a:rPr sz="2400" spc="10" dirty="0">
                <a:latin typeface="Calibri"/>
                <a:cs typeface="Calibri"/>
              </a:rPr>
              <a:t> </a:t>
            </a:r>
            <a:r>
              <a:rPr sz="2400" spc="-5" dirty="0">
                <a:latin typeface="Calibri"/>
                <a:cs typeface="Calibri"/>
              </a:rPr>
              <a:t>tasks</a:t>
            </a:r>
            <a:r>
              <a:rPr sz="2400" spc="5" dirty="0">
                <a:latin typeface="Calibri"/>
                <a:cs typeface="Calibri"/>
              </a:rPr>
              <a:t> </a:t>
            </a:r>
            <a:r>
              <a:rPr sz="2400" spc="-5" dirty="0">
                <a:latin typeface="Calibri"/>
                <a:cs typeface="Calibri"/>
              </a:rPr>
              <a:t>within</a:t>
            </a:r>
            <a:r>
              <a:rPr sz="2400" spc="5" dirty="0">
                <a:latin typeface="Calibri"/>
                <a:cs typeface="Calibri"/>
              </a:rPr>
              <a:t> </a:t>
            </a:r>
            <a:r>
              <a:rPr sz="2400" spc="-5" dirty="0">
                <a:latin typeface="Calibri"/>
                <a:cs typeface="Calibri"/>
              </a:rPr>
              <a:t>the</a:t>
            </a:r>
            <a:r>
              <a:rPr sz="2400" spc="10" dirty="0">
                <a:latin typeface="Calibri"/>
                <a:cs typeface="Calibri"/>
              </a:rPr>
              <a:t> </a:t>
            </a:r>
            <a:r>
              <a:rPr sz="2400" spc="-5" dirty="0">
                <a:latin typeface="Calibri"/>
                <a:cs typeface="Calibri"/>
              </a:rPr>
              <a:t>IoT</a:t>
            </a:r>
            <a:r>
              <a:rPr sz="2400" spc="5" dirty="0">
                <a:latin typeface="Calibri"/>
                <a:cs typeface="Calibri"/>
              </a:rPr>
              <a:t> </a:t>
            </a:r>
            <a:r>
              <a:rPr sz="2400" spc="-5" dirty="0">
                <a:latin typeface="Calibri"/>
                <a:cs typeface="Calibri"/>
              </a:rPr>
              <a:t>infrastructure, </a:t>
            </a:r>
            <a:r>
              <a:rPr sz="2400" spc="-525" dirty="0">
                <a:latin typeface="Calibri"/>
                <a:cs typeface="Calibri"/>
              </a:rPr>
              <a:t> </a:t>
            </a:r>
            <a:r>
              <a:rPr sz="2400" spc="-5" dirty="0">
                <a:latin typeface="Calibri"/>
                <a:cs typeface="Calibri"/>
              </a:rPr>
              <a:t>based</a:t>
            </a:r>
            <a:r>
              <a:rPr sz="2400" dirty="0">
                <a:latin typeface="Calibri"/>
                <a:cs typeface="Calibri"/>
              </a:rPr>
              <a:t> </a:t>
            </a:r>
            <a:r>
              <a:rPr sz="2400" spc="-5" dirty="0">
                <a:latin typeface="Calibri"/>
                <a:cs typeface="Calibri"/>
              </a:rPr>
              <a:t>on</a:t>
            </a:r>
            <a:r>
              <a:rPr sz="2400" dirty="0">
                <a:latin typeface="Calibri"/>
                <a:cs typeface="Calibri"/>
              </a:rPr>
              <a:t> </a:t>
            </a:r>
            <a:r>
              <a:rPr sz="2400" spc="-5" dirty="0">
                <a:latin typeface="Calibri"/>
                <a:cs typeface="Calibri"/>
              </a:rPr>
              <a:t>temporal</a:t>
            </a:r>
            <a:r>
              <a:rPr sz="2400" dirty="0">
                <a:latin typeface="Calibri"/>
                <a:cs typeface="Calibri"/>
              </a:rPr>
              <a:t> </a:t>
            </a:r>
            <a:r>
              <a:rPr sz="2400" spc="-5" dirty="0">
                <a:latin typeface="Calibri"/>
                <a:cs typeface="Calibri"/>
              </a:rPr>
              <a:t>and</a:t>
            </a:r>
            <a:r>
              <a:rPr sz="2400" dirty="0">
                <a:latin typeface="Calibri"/>
                <a:cs typeface="Calibri"/>
              </a:rPr>
              <a:t> </a:t>
            </a:r>
            <a:r>
              <a:rPr sz="2400" spc="-5" dirty="0">
                <a:latin typeface="Calibri"/>
                <a:cs typeface="Calibri"/>
              </a:rPr>
              <a:t>space</a:t>
            </a:r>
            <a:r>
              <a:rPr sz="2400" dirty="0">
                <a:latin typeface="Calibri"/>
                <a:cs typeface="Calibri"/>
              </a:rPr>
              <a:t> </a:t>
            </a:r>
            <a:r>
              <a:rPr sz="2400" spc="-5" dirty="0">
                <a:latin typeface="Calibri"/>
                <a:cs typeface="Calibri"/>
              </a:rPr>
              <a:t>constraints</a:t>
            </a:r>
            <a:endParaRPr sz="2400">
              <a:latin typeface="Calibri"/>
              <a:cs typeface="Calibri"/>
            </a:endParaRPr>
          </a:p>
        </p:txBody>
      </p:sp>
      <p:sp>
        <p:nvSpPr>
          <p:cNvPr id="4" name="object 4"/>
          <p:cNvSpPr/>
          <p:nvPr/>
        </p:nvSpPr>
        <p:spPr>
          <a:xfrm>
            <a:off x="0" y="0"/>
            <a:ext cx="192405" cy="6858000"/>
          </a:xfrm>
          <a:custGeom>
            <a:avLst/>
            <a:gdLst/>
            <a:ahLst/>
            <a:cxnLst/>
            <a:rect l="l" t="t" r="r" b="b"/>
            <a:pathLst>
              <a:path w="192405" h="6858000">
                <a:moveTo>
                  <a:pt x="0" y="6858000"/>
                </a:moveTo>
                <a:lnTo>
                  <a:pt x="0" y="0"/>
                </a:lnTo>
                <a:lnTo>
                  <a:pt x="192023" y="0"/>
                </a:lnTo>
                <a:lnTo>
                  <a:pt x="192023" y="6858000"/>
                </a:lnTo>
                <a:lnTo>
                  <a:pt x="0" y="6858000"/>
                </a:lnTo>
                <a:close/>
              </a:path>
            </a:pathLst>
          </a:custGeom>
          <a:solidFill>
            <a:srgbClr val="FDBC09"/>
          </a:solid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97179"/>
            <a:ext cx="8863965" cy="694690"/>
          </a:xfrm>
          <a:prstGeom prst="rect">
            <a:avLst/>
          </a:prstGeom>
        </p:spPr>
        <p:txBody>
          <a:bodyPr vert="horz" wrap="square" lIns="0" tIns="11430" rIns="0" bIns="0" rtlCol="0">
            <a:spAutoFit/>
          </a:bodyPr>
          <a:lstStyle/>
          <a:p>
            <a:pPr marL="12700">
              <a:lnSpc>
                <a:spcPct val="100000"/>
              </a:lnSpc>
              <a:spcBef>
                <a:spcPts val="90"/>
              </a:spcBef>
            </a:pPr>
            <a:r>
              <a:rPr spc="-5" dirty="0"/>
              <a:t>Generic</a:t>
            </a:r>
            <a:r>
              <a:rPr spc="-10" dirty="0"/>
              <a:t> </a:t>
            </a:r>
            <a:r>
              <a:rPr spc="-5" dirty="0"/>
              <a:t>block diagram</a:t>
            </a:r>
            <a:r>
              <a:rPr dirty="0"/>
              <a:t> </a:t>
            </a:r>
            <a:r>
              <a:rPr spc="-5" dirty="0"/>
              <a:t>of</a:t>
            </a:r>
            <a:r>
              <a:rPr dirty="0"/>
              <a:t> </a:t>
            </a:r>
            <a:r>
              <a:rPr spc="-5" dirty="0"/>
              <a:t>an IoT</a:t>
            </a:r>
            <a:r>
              <a:rPr dirty="0"/>
              <a:t> </a:t>
            </a:r>
            <a:r>
              <a:rPr spc="-5" dirty="0"/>
              <a:t>Device</a:t>
            </a:r>
          </a:p>
        </p:txBody>
      </p:sp>
      <p:sp>
        <p:nvSpPr>
          <p:cNvPr id="3" name="object 3"/>
          <p:cNvSpPr txBox="1"/>
          <p:nvPr/>
        </p:nvSpPr>
        <p:spPr>
          <a:xfrm>
            <a:off x="1478642" y="1528362"/>
            <a:ext cx="4603115" cy="5120633"/>
          </a:xfrm>
          <a:prstGeom prst="rect">
            <a:avLst/>
          </a:prstGeom>
        </p:spPr>
        <p:txBody>
          <a:bodyPr vert="horz" wrap="square" lIns="0" tIns="62230" rIns="0" bIns="0" rtlCol="0">
            <a:spAutoFit/>
          </a:bodyPr>
          <a:lstStyle/>
          <a:p>
            <a:pPr marL="241300" marR="95250" indent="-228600">
              <a:lnSpc>
                <a:spcPts val="3020"/>
              </a:lnSpc>
              <a:spcBef>
                <a:spcPts val="490"/>
              </a:spcBef>
              <a:buFont typeface="Arial MT"/>
              <a:buChar char="•"/>
              <a:tabLst>
                <a:tab pos="241300" algn="l"/>
              </a:tabLst>
            </a:pPr>
            <a:r>
              <a:rPr lang="en-US" sz="2800" dirty="0"/>
              <a:t>“Physical” components / capabilities – Sensors / Actuators – Compute, store, communicate data</a:t>
            </a:r>
            <a:endParaRPr lang="en-US" sz="2800" dirty="0">
              <a:latin typeface="Calibri"/>
              <a:cs typeface="Calibri"/>
            </a:endParaRPr>
          </a:p>
          <a:p>
            <a:pPr marL="241300" marR="95250" indent="-228600">
              <a:lnSpc>
                <a:spcPts val="3020"/>
              </a:lnSpc>
              <a:spcBef>
                <a:spcPts val="490"/>
              </a:spcBef>
              <a:buFont typeface="Arial MT"/>
              <a:buChar char="•"/>
              <a:tabLst>
                <a:tab pos="241300" algn="l"/>
              </a:tabLst>
            </a:pPr>
            <a:r>
              <a:rPr sz="2800" dirty="0">
                <a:latin typeface="Calibri"/>
                <a:cs typeface="Calibri"/>
              </a:rPr>
              <a:t>An </a:t>
            </a:r>
            <a:r>
              <a:rPr sz="2800" spc="-5" dirty="0">
                <a:latin typeface="Calibri"/>
                <a:cs typeface="Calibri"/>
              </a:rPr>
              <a:t>IoT </a:t>
            </a:r>
            <a:r>
              <a:rPr sz="2800" dirty="0">
                <a:latin typeface="Calibri"/>
                <a:cs typeface="Calibri"/>
              </a:rPr>
              <a:t>device </a:t>
            </a:r>
            <a:r>
              <a:rPr sz="2800" spc="-5" dirty="0">
                <a:latin typeface="Calibri"/>
                <a:cs typeface="Calibri"/>
              </a:rPr>
              <a:t>may consist of </a:t>
            </a:r>
            <a:r>
              <a:rPr sz="2800" dirty="0">
                <a:latin typeface="Calibri"/>
                <a:cs typeface="Calibri"/>
              </a:rPr>
              <a:t> </a:t>
            </a:r>
            <a:r>
              <a:rPr sz="2800" spc="-5" dirty="0">
                <a:latin typeface="Calibri"/>
                <a:cs typeface="Calibri"/>
              </a:rPr>
              <a:t>several interfaces for </a:t>
            </a:r>
            <a:r>
              <a:rPr sz="2800" dirty="0">
                <a:latin typeface="Calibri"/>
                <a:cs typeface="Calibri"/>
              </a:rPr>
              <a:t> </a:t>
            </a:r>
            <a:r>
              <a:rPr sz="2800" spc="-5" dirty="0">
                <a:latin typeface="Calibri"/>
                <a:cs typeface="Calibri"/>
              </a:rPr>
              <a:t>connections </a:t>
            </a:r>
            <a:r>
              <a:rPr sz="2800" dirty="0">
                <a:latin typeface="Calibri"/>
                <a:cs typeface="Calibri"/>
              </a:rPr>
              <a:t>to </a:t>
            </a:r>
            <a:r>
              <a:rPr sz="2800" spc="-5" dirty="0">
                <a:latin typeface="Calibri"/>
                <a:cs typeface="Calibri"/>
              </a:rPr>
              <a:t>other devices, </a:t>
            </a:r>
            <a:r>
              <a:rPr sz="2800" spc="-620" dirty="0">
                <a:latin typeface="Calibri"/>
                <a:cs typeface="Calibri"/>
              </a:rPr>
              <a:t> </a:t>
            </a:r>
            <a:r>
              <a:rPr sz="2800" spc="-5" dirty="0">
                <a:latin typeface="Calibri"/>
                <a:cs typeface="Calibri"/>
              </a:rPr>
              <a:t>both</a:t>
            </a:r>
            <a:r>
              <a:rPr sz="2800" spc="-15" dirty="0">
                <a:latin typeface="Calibri"/>
                <a:cs typeface="Calibri"/>
              </a:rPr>
              <a:t> </a:t>
            </a:r>
            <a:r>
              <a:rPr sz="2800" dirty="0">
                <a:latin typeface="Calibri"/>
                <a:cs typeface="Calibri"/>
              </a:rPr>
              <a:t>wired</a:t>
            </a:r>
            <a:r>
              <a:rPr sz="2800" spc="-10" dirty="0">
                <a:latin typeface="Calibri"/>
                <a:cs typeface="Calibri"/>
              </a:rPr>
              <a:t> </a:t>
            </a:r>
            <a:r>
              <a:rPr sz="2800" spc="-5" dirty="0">
                <a:latin typeface="Calibri"/>
                <a:cs typeface="Calibri"/>
              </a:rPr>
              <a:t>and</a:t>
            </a:r>
            <a:r>
              <a:rPr sz="2800" spc="-10" dirty="0">
                <a:latin typeface="Calibri"/>
                <a:cs typeface="Calibri"/>
              </a:rPr>
              <a:t> </a:t>
            </a:r>
            <a:r>
              <a:rPr sz="2800" dirty="0">
                <a:latin typeface="Calibri"/>
                <a:cs typeface="Calibri"/>
              </a:rPr>
              <a:t>wireless.</a:t>
            </a:r>
          </a:p>
          <a:p>
            <a:pPr marL="698500" lvl="1" indent="-228600">
              <a:lnSpc>
                <a:spcPct val="100000"/>
              </a:lnSpc>
              <a:spcBef>
                <a:spcPts val="185"/>
              </a:spcBef>
              <a:buFont typeface="Arial MT"/>
              <a:buChar char="•"/>
              <a:tabLst>
                <a:tab pos="698500" algn="l"/>
              </a:tabLst>
            </a:pPr>
            <a:r>
              <a:rPr sz="2400" spc="-5" dirty="0">
                <a:latin typeface="Calibri"/>
                <a:cs typeface="Calibri"/>
              </a:rPr>
              <a:t>I/O</a:t>
            </a:r>
            <a:r>
              <a:rPr sz="2400" spc="-10" dirty="0">
                <a:latin typeface="Calibri"/>
                <a:cs typeface="Calibri"/>
              </a:rPr>
              <a:t> </a:t>
            </a:r>
            <a:r>
              <a:rPr sz="2400" spc="-5" dirty="0">
                <a:latin typeface="Calibri"/>
                <a:cs typeface="Calibri"/>
              </a:rPr>
              <a:t>interfaces</a:t>
            </a:r>
            <a:r>
              <a:rPr sz="2400" spc="-10" dirty="0">
                <a:latin typeface="Calibri"/>
                <a:cs typeface="Calibri"/>
              </a:rPr>
              <a:t> </a:t>
            </a:r>
            <a:r>
              <a:rPr sz="2400" spc="-5" dirty="0">
                <a:latin typeface="Calibri"/>
                <a:cs typeface="Calibri"/>
              </a:rPr>
              <a:t>for sensors</a:t>
            </a:r>
            <a:endParaRPr sz="2400" dirty="0">
              <a:latin typeface="Calibri"/>
              <a:cs typeface="Calibri"/>
            </a:endParaRPr>
          </a:p>
          <a:p>
            <a:pPr marL="698500" marR="1151890" lvl="1" indent="-228600">
              <a:lnSpc>
                <a:spcPts val="2590"/>
              </a:lnSpc>
              <a:spcBef>
                <a:spcPts val="535"/>
              </a:spcBef>
              <a:buFont typeface="Arial MT"/>
              <a:buChar char="•"/>
              <a:tabLst>
                <a:tab pos="698500" algn="l"/>
              </a:tabLst>
            </a:pPr>
            <a:r>
              <a:rPr sz="2400" spc="-5" dirty="0">
                <a:latin typeface="Calibri"/>
                <a:cs typeface="Calibri"/>
              </a:rPr>
              <a:t>Interfaces for Internet </a:t>
            </a:r>
            <a:r>
              <a:rPr sz="2400" spc="-530" dirty="0">
                <a:latin typeface="Calibri"/>
                <a:cs typeface="Calibri"/>
              </a:rPr>
              <a:t> </a:t>
            </a:r>
            <a:r>
              <a:rPr sz="2400" spc="-5" dirty="0">
                <a:latin typeface="Calibri"/>
                <a:cs typeface="Calibri"/>
              </a:rPr>
              <a:t>connectivity</a:t>
            </a:r>
            <a:endParaRPr sz="2400" dirty="0">
              <a:latin typeface="Calibri"/>
              <a:cs typeface="Calibri"/>
            </a:endParaRPr>
          </a:p>
          <a:p>
            <a:pPr marL="698500" lvl="1" indent="-228600">
              <a:lnSpc>
                <a:spcPct val="100000"/>
              </a:lnSpc>
              <a:spcBef>
                <a:spcPts val="175"/>
              </a:spcBef>
              <a:buFont typeface="Arial MT"/>
              <a:buChar char="•"/>
              <a:tabLst>
                <a:tab pos="698500" algn="l"/>
              </a:tabLst>
            </a:pPr>
            <a:r>
              <a:rPr sz="2400" spc="-5" dirty="0">
                <a:latin typeface="Calibri"/>
                <a:cs typeface="Calibri"/>
              </a:rPr>
              <a:t>Memory</a:t>
            </a:r>
            <a:r>
              <a:rPr sz="2400" spc="-10" dirty="0">
                <a:latin typeface="Calibri"/>
                <a:cs typeface="Calibri"/>
              </a:rPr>
              <a:t> </a:t>
            </a:r>
            <a:r>
              <a:rPr sz="2400" spc="-5" dirty="0">
                <a:latin typeface="Calibri"/>
                <a:cs typeface="Calibri"/>
              </a:rPr>
              <a:t>and</a:t>
            </a:r>
            <a:r>
              <a:rPr sz="2400" spc="-10" dirty="0">
                <a:latin typeface="Calibri"/>
                <a:cs typeface="Calibri"/>
              </a:rPr>
              <a:t> </a:t>
            </a:r>
            <a:r>
              <a:rPr sz="2400" spc="-5" dirty="0">
                <a:latin typeface="Calibri"/>
                <a:cs typeface="Calibri"/>
              </a:rPr>
              <a:t>storage interfaces</a:t>
            </a:r>
            <a:endParaRPr sz="2400" dirty="0">
              <a:latin typeface="Calibri"/>
              <a:cs typeface="Calibri"/>
            </a:endParaRPr>
          </a:p>
          <a:p>
            <a:pPr marL="698500" lvl="1" indent="-228600">
              <a:lnSpc>
                <a:spcPct val="100000"/>
              </a:lnSpc>
              <a:spcBef>
                <a:spcPts val="209"/>
              </a:spcBef>
              <a:buFont typeface="Arial MT"/>
              <a:buChar char="•"/>
              <a:tabLst>
                <a:tab pos="698500" algn="l"/>
              </a:tabLst>
            </a:pPr>
            <a:r>
              <a:rPr sz="2400" spc="-5" dirty="0">
                <a:latin typeface="Calibri"/>
                <a:cs typeface="Calibri"/>
              </a:rPr>
              <a:t>Audio/video</a:t>
            </a:r>
            <a:r>
              <a:rPr sz="2400" spc="-20" dirty="0">
                <a:latin typeface="Calibri"/>
                <a:cs typeface="Calibri"/>
              </a:rPr>
              <a:t> </a:t>
            </a:r>
            <a:r>
              <a:rPr sz="2400" spc="-5" dirty="0">
                <a:latin typeface="Calibri"/>
                <a:cs typeface="Calibri"/>
              </a:rPr>
              <a:t>interfaces.</a:t>
            </a:r>
            <a:endParaRPr sz="2400" dirty="0">
              <a:latin typeface="Calibri"/>
              <a:cs typeface="Calibri"/>
            </a:endParaRPr>
          </a:p>
        </p:txBody>
      </p:sp>
      <p:grpSp>
        <p:nvGrpSpPr>
          <p:cNvPr id="4" name="object 4"/>
          <p:cNvGrpSpPr/>
          <p:nvPr/>
        </p:nvGrpSpPr>
        <p:grpSpPr>
          <a:xfrm>
            <a:off x="0" y="0"/>
            <a:ext cx="11950052" cy="6858000"/>
            <a:chOff x="0" y="0"/>
            <a:chExt cx="11950052" cy="6858000"/>
          </a:xfrm>
        </p:grpSpPr>
        <p:sp>
          <p:nvSpPr>
            <p:cNvPr id="5" name="object 5"/>
            <p:cNvSpPr/>
            <p:nvPr/>
          </p:nvSpPr>
          <p:spPr>
            <a:xfrm>
              <a:off x="0" y="0"/>
              <a:ext cx="192405" cy="6858000"/>
            </a:xfrm>
            <a:custGeom>
              <a:avLst/>
              <a:gdLst/>
              <a:ahLst/>
              <a:cxnLst/>
              <a:rect l="l" t="t" r="r" b="b"/>
              <a:pathLst>
                <a:path w="192405" h="6858000">
                  <a:moveTo>
                    <a:pt x="0" y="6858000"/>
                  </a:moveTo>
                  <a:lnTo>
                    <a:pt x="0" y="0"/>
                  </a:lnTo>
                  <a:lnTo>
                    <a:pt x="192023" y="0"/>
                  </a:lnTo>
                  <a:lnTo>
                    <a:pt x="192023" y="6858000"/>
                  </a:lnTo>
                  <a:lnTo>
                    <a:pt x="0" y="6858000"/>
                  </a:lnTo>
                  <a:close/>
                </a:path>
              </a:pathLst>
            </a:custGeom>
            <a:solidFill>
              <a:srgbClr val="FDBC09"/>
            </a:solidFill>
          </p:spPr>
          <p:txBody>
            <a:bodyPr wrap="square" lIns="0" tIns="0" rIns="0" bIns="0" rtlCol="0"/>
            <a:lstStyle/>
            <a:p>
              <a:endParaRPr/>
            </a:p>
          </p:txBody>
        </p:sp>
        <p:pic>
          <p:nvPicPr>
            <p:cNvPr id="6" name="object 6"/>
            <p:cNvPicPr/>
            <p:nvPr/>
          </p:nvPicPr>
          <p:blipFill>
            <a:blip r:embed="rId2" cstate="print"/>
            <a:stretch>
              <a:fillRect/>
            </a:stretch>
          </p:blipFill>
          <p:spPr>
            <a:xfrm>
              <a:off x="6635931" y="2063495"/>
              <a:ext cx="5314121" cy="3121152"/>
            </a:xfrm>
            <a:prstGeom prst="rect">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8825" y="297179"/>
            <a:ext cx="2997835" cy="694690"/>
          </a:xfrm>
          <a:prstGeom prst="rect">
            <a:avLst/>
          </a:prstGeom>
        </p:spPr>
        <p:txBody>
          <a:bodyPr vert="horz" wrap="square" lIns="0" tIns="11430" rIns="0" bIns="0" rtlCol="0">
            <a:spAutoFit/>
          </a:bodyPr>
          <a:lstStyle/>
          <a:p>
            <a:pPr marL="12700">
              <a:lnSpc>
                <a:spcPct val="100000"/>
              </a:lnSpc>
              <a:spcBef>
                <a:spcPts val="90"/>
              </a:spcBef>
            </a:pPr>
            <a:r>
              <a:rPr spc="-5" dirty="0"/>
              <a:t>IoT</a:t>
            </a:r>
            <a:r>
              <a:rPr spc="-55" dirty="0"/>
              <a:t> </a:t>
            </a:r>
            <a:r>
              <a:rPr spc="-5" dirty="0"/>
              <a:t>Protocols</a:t>
            </a:r>
          </a:p>
        </p:txBody>
      </p:sp>
      <p:sp>
        <p:nvSpPr>
          <p:cNvPr id="3" name="object 3"/>
          <p:cNvSpPr txBox="1"/>
          <p:nvPr/>
        </p:nvSpPr>
        <p:spPr>
          <a:xfrm>
            <a:off x="1988094" y="1347288"/>
            <a:ext cx="2460625" cy="5055870"/>
          </a:xfrm>
          <a:prstGeom prst="rect">
            <a:avLst/>
          </a:prstGeom>
        </p:spPr>
        <p:txBody>
          <a:bodyPr vert="horz" wrap="square" lIns="0" tIns="12700" rIns="0" bIns="0" rtlCol="0">
            <a:spAutoFit/>
          </a:bodyPr>
          <a:lstStyle/>
          <a:p>
            <a:pPr marL="241300" indent="-228600">
              <a:lnSpc>
                <a:spcPts val="2135"/>
              </a:lnSpc>
              <a:spcBef>
                <a:spcPts val="100"/>
              </a:spcBef>
              <a:buFont typeface="Arial MT"/>
              <a:buChar char="•"/>
              <a:tabLst>
                <a:tab pos="240665" algn="l"/>
                <a:tab pos="241300" algn="l"/>
              </a:tabLst>
            </a:pPr>
            <a:r>
              <a:rPr sz="1800" spc="-5" dirty="0">
                <a:latin typeface="Calibri"/>
                <a:cs typeface="Calibri"/>
              </a:rPr>
              <a:t>Link</a:t>
            </a:r>
            <a:r>
              <a:rPr sz="1800" spc="-40" dirty="0">
                <a:latin typeface="Calibri"/>
                <a:cs typeface="Calibri"/>
              </a:rPr>
              <a:t> </a:t>
            </a:r>
            <a:r>
              <a:rPr sz="1800" spc="-5" dirty="0">
                <a:latin typeface="Calibri"/>
                <a:cs typeface="Calibri"/>
              </a:rPr>
              <a:t>Layer</a:t>
            </a:r>
            <a:endParaRPr sz="1800" dirty="0">
              <a:latin typeface="Calibri"/>
              <a:cs typeface="Calibri"/>
            </a:endParaRPr>
          </a:p>
          <a:p>
            <a:pPr marL="698500" lvl="1" indent="-228600">
              <a:lnSpc>
                <a:spcPts val="1755"/>
              </a:lnSpc>
              <a:buFont typeface="Arial MT"/>
              <a:buChar char="•"/>
              <a:tabLst>
                <a:tab pos="697865" algn="l"/>
                <a:tab pos="698500" algn="l"/>
              </a:tabLst>
            </a:pPr>
            <a:r>
              <a:rPr sz="1500" spc="-5" dirty="0">
                <a:latin typeface="Calibri"/>
                <a:cs typeface="Calibri"/>
              </a:rPr>
              <a:t>802.3</a:t>
            </a:r>
            <a:r>
              <a:rPr sz="1500" spc="-30" dirty="0">
                <a:latin typeface="Calibri"/>
                <a:cs typeface="Calibri"/>
              </a:rPr>
              <a:t> </a:t>
            </a:r>
            <a:r>
              <a:rPr sz="1500" spc="5" dirty="0">
                <a:latin typeface="Calibri"/>
                <a:cs typeface="Calibri"/>
              </a:rPr>
              <a:t>–</a:t>
            </a:r>
            <a:r>
              <a:rPr sz="1500" spc="-35" dirty="0">
                <a:latin typeface="Calibri"/>
                <a:cs typeface="Calibri"/>
              </a:rPr>
              <a:t> </a:t>
            </a:r>
            <a:r>
              <a:rPr sz="1500" spc="-5" dirty="0">
                <a:latin typeface="Calibri"/>
                <a:cs typeface="Calibri"/>
              </a:rPr>
              <a:t>Ethernet</a:t>
            </a:r>
            <a:endParaRPr sz="1500" dirty="0">
              <a:latin typeface="Calibri"/>
              <a:cs typeface="Calibri"/>
            </a:endParaRPr>
          </a:p>
          <a:p>
            <a:pPr marL="698500" lvl="1" indent="-228600">
              <a:lnSpc>
                <a:spcPts val="1760"/>
              </a:lnSpc>
              <a:buFont typeface="Arial MT"/>
              <a:buChar char="•"/>
              <a:tabLst>
                <a:tab pos="697865" algn="l"/>
                <a:tab pos="698500" algn="l"/>
              </a:tabLst>
            </a:pPr>
            <a:r>
              <a:rPr sz="1500" spc="-5" dirty="0">
                <a:latin typeface="Calibri"/>
                <a:cs typeface="Calibri"/>
              </a:rPr>
              <a:t>802.11</a:t>
            </a:r>
            <a:r>
              <a:rPr sz="1500" spc="-25" dirty="0">
                <a:latin typeface="Calibri"/>
                <a:cs typeface="Calibri"/>
              </a:rPr>
              <a:t> </a:t>
            </a:r>
            <a:r>
              <a:rPr sz="1500" spc="5" dirty="0">
                <a:latin typeface="Calibri"/>
                <a:cs typeface="Calibri"/>
              </a:rPr>
              <a:t>–</a:t>
            </a:r>
            <a:r>
              <a:rPr sz="1500" spc="-30" dirty="0">
                <a:latin typeface="Calibri"/>
                <a:cs typeface="Calibri"/>
              </a:rPr>
              <a:t> </a:t>
            </a:r>
            <a:r>
              <a:rPr sz="1500" spc="-5" dirty="0">
                <a:latin typeface="Calibri"/>
                <a:cs typeface="Calibri"/>
              </a:rPr>
              <a:t>WiFi</a:t>
            </a:r>
            <a:endParaRPr sz="1500" dirty="0">
              <a:latin typeface="Calibri"/>
              <a:cs typeface="Calibri"/>
            </a:endParaRPr>
          </a:p>
          <a:p>
            <a:pPr marL="698500" lvl="1" indent="-228600">
              <a:lnSpc>
                <a:spcPts val="1760"/>
              </a:lnSpc>
              <a:buFont typeface="Arial MT"/>
              <a:buChar char="•"/>
              <a:tabLst>
                <a:tab pos="697865" algn="l"/>
                <a:tab pos="698500" algn="l"/>
              </a:tabLst>
            </a:pPr>
            <a:r>
              <a:rPr sz="1500" spc="-5" dirty="0">
                <a:latin typeface="Calibri"/>
                <a:cs typeface="Calibri"/>
              </a:rPr>
              <a:t>802.16</a:t>
            </a:r>
            <a:r>
              <a:rPr sz="1500" spc="-25" dirty="0">
                <a:latin typeface="Calibri"/>
                <a:cs typeface="Calibri"/>
              </a:rPr>
              <a:t> </a:t>
            </a:r>
            <a:r>
              <a:rPr sz="1500" spc="5" dirty="0">
                <a:latin typeface="Calibri"/>
                <a:cs typeface="Calibri"/>
              </a:rPr>
              <a:t>–</a:t>
            </a:r>
            <a:r>
              <a:rPr sz="1500" spc="-30" dirty="0">
                <a:latin typeface="Calibri"/>
                <a:cs typeface="Calibri"/>
              </a:rPr>
              <a:t> </a:t>
            </a:r>
            <a:r>
              <a:rPr sz="1500" spc="-5" dirty="0">
                <a:latin typeface="Calibri"/>
                <a:cs typeface="Calibri"/>
              </a:rPr>
              <a:t>WiMax</a:t>
            </a:r>
            <a:endParaRPr sz="1500" dirty="0">
              <a:latin typeface="Calibri"/>
              <a:cs typeface="Calibri"/>
            </a:endParaRPr>
          </a:p>
          <a:p>
            <a:pPr marL="698500" lvl="1" indent="-228600">
              <a:lnSpc>
                <a:spcPts val="1760"/>
              </a:lnSpc>
              <a:buFont typeface="Arial MT"/>
              <a:buChar char="•"/>
              <a:tabLst>
                <a:tab pos="697865" algn="l"/>
                <a:tab pos="698500" algn="l"/>
              </a:tabLst>
            </a:pPr>
            <a:r>
              <a:rPr sz="1500" spc="-5" dirty="0">
                <a:latin typeface="Calibri"/>
                <a:cs typeface="Calibri"/>
              </a:rPr>
              <a:t>802.15.4</a:t>
            </a:r>
            <a:r>
              <a:rPr sz="1500" spc="-20" dirty="0">
                <a:latin typeface="Calibri"/>
                <a:cs typeface="Calibri"/>
              </a:rPr>
              <a:t> </a:t>
            </a:r>
            <a:r>
              <a:rPr sz="1500" spc="5" dirty="0">
                <a:latin typeface="Calibri"/>
                <a:cs typeface="Calibri"/>
              </a:rPr>
              <a:t>–</a:t>
            </a:r>
            <a:r>
              <a:rPr sz="1500" spc="-25" dirty="0">
                <a:latin typeface="Calibri"/>
                <a:cs typeface="Calibri"/>
              </a:rPr>
              <a:t> </a:t>
            </a:r>
            <a:r>
              <a:rPr sz="1500" spc="-5" dirty="0">
                <a:latin typeface="Calibri"/>
                <a:cs typeface="Calibri"/>
              </a:rPr>
              <a:t>LR-WPAN</a:t>
            </a:r>
            <a:endParaRPr sz="1500" dirty="0">
              <a:latin typeface="Calibri"/>
              <a:cs typeface="Calibri"/>
            </a:endParaRPr>
          </a:p>
          <a:p>
            <a:pPr marL="698500" lvl="1" indent="-228600">
              <a:lnSpc>
                <a:spcPts val="1780"/>
              </a:lnSpc>
              <a:buFont typeface="Arial MT"/>
              <a:buChar char="•"/>
              <a:tabLst>
                <a:tab pos="697865" algn="l"/>
                <a:tab pos="698500" algn="l"/>
              </a:tabLst>
            </a:pPr>
            <a:r>
              <a:rPr sz="1500" spc="-5" dirty="0">
                <a:latin typeface="Calibri"/>
                <a:cs typeface="Calibri"/>
              </a:rPr>
              <a:t>2G/3G/4G</a:t>
            </a:r>
            <a:endParaRPr sz="1500" dirty="0">
              <a:latin typeface="Calibri"/>
              <a:cs typeface="Calibri"/>
            </a:endParaRPr>
          </a:p>
          <a:p>
            <a:pPr marL="241300" indent="-228600">
              <a:lnSpc>
                <a:spcPts val="2140"/>
              </a:lnSpc>
              <a:spcBef>
                <a:spcPts val="355"/>
              </a:spcBef>
              <a:buFont typeface="Arial MT"/>
              <a:buChar char="•"/>
              <a:tabLst>
                <a:tab pos="240665" algn="l"/>
                <a:tab pos="241300" algn="l"/>
              </a:tabLst>
            </a:pPr>
            <a:r>
              <a:rPr sz="1800" spc="-5" dirty="0">
                <a:latin typeface="Calibri"/>
                <a:cs typeface="Calibri"/>
              </a:rPr>
              <a:t>Network/Internet</a:t>
            </a:r>
            <a:r>
              <a:rPr sz="1800" spc="-40" dirty="0">
                <a:latin typeface="Calibri"/>
                <a:cs typeface="Calibri"/>
              </a:rPr>
              <a:t> </a:t>
            </a:r>
            <a:r>
              <a:rPr sz="1800" spc="-5" dirty="0">
                <a:latin typeface="Calibri"/>
                <a:cs typeface="Calibri"/>
              </a:rPr>
              <a:t>Layer</a:t>
            </a:r>
            <a:endParaRPr sz="1800" dirty="0">
              <a:latin typeface="Calibri"/>
              <a:cs typeface="Calibri"/>
            </a:endParaRPr>
          </a:p>
          <a:p>
            <a:pPr marL="698500" lvl="1" indent="-228600">
              <a:lnSpc>
                <a:spcPts val="1755"/>
              </a:lnSpc>
              <a:buFont typeface="Arial MT"/>
              <a:buChar char="•"/>
              <a:tabLst>
                <a:tab pos="697865" algn="l"/>
                <a:tab pos="698500" algn="l"/>
              </a:tabLst>
            </a:pPr>
            <a:r>
              <a:rPr sz="1500" spc="-5" dirty="0">
                <a:latin typeface="Calibri"/>
                <a:cs typeface="Calibri"/>
              </a:rPr>
              <a:t>IPv4</a:t>
            </a:r>
            <a:endParaRPr sz="1500" dirty="0">
              <a:latin typeface="Calibri"/>
              <a:cs typeface="Calibri"/>
            </a:endParaRPr>
          </a:p>
          <a:p>
            <a:pPr marL="698500" lvl="1" indent="-228600">
              <a:lnSpc>
                <a:spcPts val="1760"/>
              </a:lnSpc>
              <a:buFont typeface="Arial MT"/>
              <a:buChar char="•"/>
              <a:tabLst>
                <a:tab pos="697865" algn="l"/>
                <a:tab pos="698500" algn="l"/>
              </a:tabLst>
            </a:pPr>
            <a:r>
              <a:rPr sz="1500" spc="-5" dirty="0">
                <a:latin typeface="Calibri"/>
                <a:cs typeface="Calibri"/>
              </a:rPr>
              <a:t>IPv6</a:t>
            </a:r>
            <a:endParaRPr sz="1500" dirty="0">
              <a:latin typeface="Calibri"/>
              <a:cs typeface="Calibri"/>
            </a:endParaRPr>
          </a:p>
          <a:p>
            <a:pPr marL="698500" lvl="1" indent="-228600">
              <a:lnSpc>
                <a:spcPts val="1780"/>
              </a:lnSpc>
              <a:buFont typeface="Arial MT"/>
              <a:buChar char="•"/>
              <a:tabLst>
                <a:tab pos="697865" algn="l"/>
                <a:tab pos="698500" algn="l"/>
              </a:tabLst>
            </a:pPr>
            <a:r>
              <a:rPr sz="1500" spc="-5" dirty="0">
                <a:latin typeface="Calibri"/>
                <a:cs typeface="Calibri"/>
              </a:rPr>
              <a:t>6LoWPAN</a:t>
            </a:r>
            <a:endParaRPr sz="1500" dirty="0">
              <a:latin typeface="Calibri"/>
              <a:cs typeface="Calibri"/>
            </a:endParaRPr>
          </a:p>
          <a:p>
            <a:pPr marL="241300" indent="-228600">
              <a:lnSpc>
                <a:spcPts val="2140"/>
              </a:lnSpc>
              <a:spcBef>
                <a:spcPts val="355"/>
              </a:spcBef>
              <a:buFont typeface="Arial MT"/>
              <a:buChar char="•"/>
              <a:tabLst>
                <a:tab pos="240665" algn="l"/>
                <a:tab pos="241300" algn="l"/>
              </a:tabLst>
            </a:pPr>
            <a:r>
              <a:rPr sz="1800" spc="-5" dirty="0">
                <a:latin typeface="Calibri"/>
                <a:cs typeface="Calibri"/>
              </a:rPr>
              <a:t>Transport</a:t>
            </a:r>
            <a:r>
              <a:rPr sz="1800" spc="-30" dirty="0">
                <a:latin typeface="Calibri"/>
                <a:cs typeface="Calibri"/>
              </a:rPr>
              <a:t> </a:t>
            </a:r>
            <a:r>
              <a:rPr sz="1800" spc="-5" dirty="0">
                <a:latin typeface="Calibri"/>
                <a:cs typeface="Calibri"/>
              </a:rPr>
              <a:t>Layer</a:t>
            </a:r>
            <a:endParaRPr sz="1800" dirty="0">
              <a:latin typeface="Calibri"/>
              <a:cs typeface="Calibri"/>
            </a:endParaRPr>
          </a:p>
          <a:p>
            <a:pPr marL="698500" lvl="1" indent="-228600">
              <a:lnSpc>
                <a:spcPts val="1755"/>
              </a:lnSpc>
              <a:buFont typeface="Arial MT"/>
              <a:buChar char="•"/>
              <a:tabLst>
                <a:tab pos="697865" algn="l"/>
                <a:tab pos="698500" algn="l"/>
              </a:tabLst>
            </a:pPr>
            <a:r>
              <a:rPr sz="1500" spc="-5" dirty="0">
                <a:latin typeface="Calibri"/>
                <a:cs typeface="Calibri"/>
              </a:rPr>
              <a:t>TCP</a:t>
            </a:r>
            <a:endParaRPr sz="1500" dirty="0">
              <a:latin typeface="Calibri"/>
              <a:cs typeface="Calibri"/>
            </a:endParaRPr>
          </a:p>
          <a:p>
            <a:pPr marL="698500" lvl="1" indent="-228600">
              <a:lnSpc>
                <a:spcPts val="1780"/>
              </a:lnSpc>
              <a:buFont typeface="Arial MT"/>
              <a:buChar char="•"/>
              <a:tabLst>
                <a:tab pos="697865" algn="l"/>
                <a:tab pos="698500" algn="l"/>
              </a:tabLst>
            </a:pPr>
            <a:r>
              <a:rPr sz="1500" dirty="0">
                <a:latin typeface="Calibri"/>
                <a:cs typeface="Calibri"/>
              </a:rPr>
              <a:t>UDP</a:t>
            </a:r>
          </a:p>
          <a:p>
            <a:pPr marL="241300" indent="-228600">
              <a:lnSpc>
                <a:spcPts val="2135"/>
              </a:lnSpc>
              <a:spcBef>
                <a:spcPts val="355"/>
              </a:spcBef>
              <a:buFont typeface="Arial MT"/>
              <a:buChar char="•"/>
              <a:tabLst>
                <a:tab pos="240665" algn="l"/>
                <a:tab pos="241300" algn="l"/>
              </a:tabLst>
            </a:pPr>
            <a:r>
              <a:rPr sz="1800" spc="-5" dirty="0">
                <a:latin typeface="Calibri"/>
                <a:cs typeface="Calibri"/>
              </a:rPr>
              <a:t>Application</a:t>
            </a:r>
            <a:r>
              <a:rPr sz="1800" spc="-30" dirty="0">
                <a:latin typeface="Calibri"/>
                <a:cs typeface="Calibri"/>
              </a:rPr>
              <a:t> </a:t>
            </a:r>
            <a:r>
              <a:rPr sz="1800" spc="-5" dirty="0">
                <a:latin typeface="Calibri"/>
                <a:cs typeface="Calibri"/>
              </a:rPr>
              <a:t>Layer</a:t>
            </a:r>
            <a:endParaRPr sz="1800" dirty="0">
              <a:latin typeface="Calibri"/>
              <a:cs typeface="Calibri"/>
            </a:endParaRPr>
          </a:p>
          <a:p>
            <a:pPr marL="698500" lvl="1" indent="-228600">
              <a:lnSpc>
                <a:spcPts val="1755"/>
              </a:lnSpc>
              <a:buFont typeface="Arial MT"/>
              <a:buChar char="•"/>
              <a:tabLst>
                <a:tab pos="697865" algn="l"/>
                <a:tab pos="698500" algn="l"/>
              </a:tabLst>
            </a:pPr>
            <a:r>
              <a:rPr sz="1500" spc="-5" dirty="0">
                <a:latin typeface="Calibri"/>
                <a:cs typeface="Calibri"/>
              </a:rPr>
              <a:t>HTTP</a:t>
            </a:r>
            <a:endParaRPr sz="1500" dirty="0">
              <a:latin typeface="Calibri"/>
              <a:cs typeface="Calibri"/>
            </a:endParaRPr>
          </a:p>
          <a:p>
            <a:pPr marL="698500" lvl="1" indent="-228600">
              <a:lnSpc>
                <a:spcPts val="1760"/>
              </a:lnSpc>
              <a:buFont typeface="Arial MT"/>
              <a:buChar char="•"/>
              <a:tabLst>
                <a:tab pos="697865" algn="l"/>
                <a:tab pos="698500" algn="l"/>
              </a:tabLst>
            </a:pPr>
            <a:r>
              <a:rPr sz="1500" spc="-5" dirty="0">
                <a:latin typeface="Calibri"/>
                <a:cs typeface="Calibri"/>
              </a:rPr>
              <a:t>CoAP</a:t>
            </a:r>
            <a:endParaRPr sz="1500" dirty="0">
              <a:latin typeface="Calibri"/>
              <a:cs typeface="Calibri"/>
            </a:endParaRPr>
          </a:p>
          <a:p>
            <a:pPr marL="698500" lvl="1" indent="-228600">
              <a:lnSpc>
                <a:spcPts val="1760"/>
              </a:lnSpc>
              <a:buFont typeface="Arial MT"/>
              <a:buChar char="•"/>
              <a:tabLst>
                <a:tab pos="697865" algn="l"/>
                <a:tab pos="698500" algn="l"/>
              </a:tabLst>
            </a:pPr>
            <a:r>
              <a:rPr sz="1500" spc="-5" dirty="0">
                <a:latin typeface="Calibri"/>
                <a:cs typeface="Calibri"/>
              </a:rPr>
              <a:t>WebSocket</a:t>
            </a:r>
            <a:endParaRPr sz="1500" dirty="0">
              <a:latin typeface="Calibri"/>
              <a:cs typeface="Calibri"/>
            </a:endParaRPr>
          </a:p>
          <a:p>
            <a:pPr marL="698500" lvl="1" indent="-228600">
              <a:lnSpc>
                <a:spcPts val="1760"/>
              </a:lnSpc>
              <a:buFont typeface="Arial MT"/>
              <a:buChar char="•"/>
              <a:tabLst>
                <a:tab pos="697865" algn="l"/>
                <a:tab pos="698500" algn="l"/>
              </a:tabLst>
            </a:pPr>
            <a:r>
              <a:rPr sz="1500" spc="-5" dirty="0">
                <a:latin typeface="Calibri"/>
                <a:cs typeface="Calibri"/>
              </a:rPr>
              <a:t>MQTT</a:t>
            </a:r>
            <a:endParaRPr sz="1500" dirty="0">
              <a:latin typeface="Calibri"/>
              <a:cs typeface="Calibri"/>
            </a:endParaRPr>
          </a:p>
          <a:p>
            <a:pPr marL="698500" lvl="1" indent="-228600">
              <a:lnSpc>
                <a:spcPts val="1760"/>
              </a:lnSpc>
              <a:buFont typeface="Arial MT"/>
              <a:buChar char="•"/>
              <a:tabLst>
                <a:tab pos="697865" algn="l"/>
                <a:tab pos="698500" algn="l"/>
              </a:tabLst>
            </a:pPr>
            <a:r>
              <a:rPr sz="1500" spc="-5" dirty="0">
                <a:latin typeface="Calibri"/>
                <a:cs typeface="Calibri"/>
              </a:rPr>
              <a:t>XMPP</a:t>
            </a:r>
            <a:endParaRPr sz="1500" dirty="0">
              <a:latin typeface="Calibri"/>
              <a:cs typeface="Calibri"/>
            </a:endParaRPr>
          </a:p>
          <a:p>
            <a:pPr marL="698500" lvl="1" indent="-228600">
              <a:lnSpc>
                <a:spcPts val="1760"/>
              </a:lnSpc>
              <a:buFont typeface="Arial MT"/>
              <a:buChar char="•"/>
              <a:tabLst>
                <a:tab pos="697865" algn="l"/>
                <a:tab pos="698500" algn="l"/>
              </a:tabLst>
            </a:pPr>
            <a:r>
              <a:rPr sz="1500" dirty="0">
                <a:latin typeface="Calibri"/>
                <a:cs typeface="Calibri"/>
              </a:rPr>
              <a:t>DDS</a:t>
            </a:r>
          </a:p>
          <a:p>
            <a:pPr marL="698500" lvl="1" indent="-228600">
              <a:lnSpc>
                <a:spcPts val="1780"/>
              </a:lnSpc>
              <a:buFont typeface="Arial MT"/>
              <a:buChar char="•"/>
              <a:tabLst>
                <a:tab pos="697865" algn="l"/>
                <a:tab pos="698500" algn="l"/>
              </a:tabLst>
            </a:pPr>
            <a:r>
              <a:rPr sz="1500" spc="-5" dirty="0">
                <a:latin typeface="Calibri"/>
                <a:cs typeface="Calibri"/>
              </a:rPr>
              <a:t>AMQP</a:t>
            </a:r>
            <a:endParaRPr sz="1500" dirty="0">
              <a:latin typeface="Calibri"/>
              <a:cs typeface="Calibri"/>
            </a:endParaRPr>
          </a:p>
        </p:txBody>
      </p:sp>
      <p:grpSp>
        <p:nvGrpSpPr>
          <p:cNvPr id="4" name="object 4"/>
          <p:cNvGrpSpPr/>
          <p:nvPr/>
        </p:nvGrpSpPr>
        <p:grpSpPr>
          <a:xfrm>
            <a:off x="0" y="0"/>
            <a:ext cx="10436860" cy="6858000"/>
            <a:chOff x="0" y="0"/>
            <a:chExt cx="10436860" cy="6858000"/>
          </a:xfrm>
        </p:grpSpPr>
        <p:sp>
          <p:nvSpPr>
            <p:cNvPr id="5" name="object 5"/>
            <p:cNvSpPr/>
            <p:nvPr/>
          </p:nvSpPr>
          <p:spPr>
            <a:xfrm>
              <a:off x="0" y="0"/>
              <a:ext cx="192405" cy="6858000"/>
            </a:xfrm>
            <a:custGeom>
              <a:avLst/>
              <a:gdLst/>
              <a:ahLst/>
              <a:cxnLst/>
              <a:rect l="l" t="t" r="r" b="b"/>
              <a:pathLst>
                <a:path w="192405" h="6858000">
                  <a:moveTo>
                    <a:pt x="0" y="6858000"/>
                  </a:moveTo>
                  <a:lnTo>
                    <a:pt x="0" y="0"/>
                  </a:lnTo>
                  <a:lnTo>
                    <a:pt x="192023" y="0"/>
                  </a:lnTo>
                  <a:lnTo>
                    <a:pt x="192023" y="6858000"/>
                  </a:lnTo>
                  <a:lnTo>
                    <a:pt x="0" y="6858000"/>
                  </a:lnTo>
                  <a:close/>
                </a:path>
              </a:pathLst>
            </a:custGeom>
            <a:solidFill>
              <a:srgbClr val="FDBC09"/>
            </a:solidFill>
          </p:spPr>
          <p:txBody>
            <a:bodyPr wrap="square" lIns="0" tIns="0" rIns="0" bIns="0" rtlCol="0"/>
            <a:lstStyle/>
            <a:p>
              <a:endParaRPr/>
            </a:p>
          </p:txBody>
        </p:sp>
        <p:pic>
          <p:nvPicPr>
            <p:cNvPr id="6" name="object 6"/>
            <p:cNvPicPr/>
            <p:nvPr/>
          </p:nvPicPr>
          <p:blipFill>
            <a:blip r:embed="rId2" cstate="print"/>
            <a:stretch>
              <a:fillRect/>
            </a:stretch>
          </p:blipFill>
          <p:spPr>
            <a:xfrm>
              <a:off x="5614415" y="1652016"/>
              <a:ext cx="4821936" cy="4711257"/>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6208" y="271053"/>
            <a:ext cx="4655185" cy="694690"/>
          </a:xfrm>
          <a:prstGeom prst="rect">
            <a:avLst/>
          </a:prstGeom>
        </p:spPr>
        <p:txBody>
          <a:bodyPr vert="horz" wrap="square" lIns="0" tIns="11430" rIns="0" bIns="0" rtlCol="0">
            <a:spAutoFit/>
          </a:bodyPr>
          <a:lstStyle/>
          <a:p>
            <a:pPr marL="12700">
              <a:lnSpc>
                <a:spcPct val="100000"/>
              </a:lnSpc>
              <a:spcBef>
                <a:spcPts val="90"/>
              </a:spcBef>
            </a:pPr>
            <a:r>
              <a:rPr spc="-5" dirty="0"/>
              <a:t>Logical</a:t>
            </a:r>
            <a:r>
              <a:rPr spc="-20" dirty="0"/>
              <a:t> </a:t>
            </a:r>
            <a:r>
              <a:rPr spc="-5" dirty="0"/>
              <a:t>Design</a:t>
            </a:r>
            <a:r>
              <a:rPr spc="-20" dirty="0"/>
              <a:t> </a:t>
            </a:r>
            <a:r>
              <a:rPr spc="-5" dirty="0"/>
              <a:t>of</a:t>
            </a:r>
            <a:r>
              <a:rPr spc="-15" dirty="0"/>
              <a:t> </a:t>
            </a:r>
            <a:r>
              <a:rPr spc="-5" dirty="0"/>
              <a:t>IoT</a:t>
            </a:r>
          </a:p>
        </p:txBody>
      </p:sp>
      <p:sp>
        <p:nvSpPr>
          <p:cNvPr id="3" name="object 3"/>
          <p:cNvSpPr txBox="1"/>
          <p:nvPr/>
        </p:nvSpPr>
        <p:spPr>
          <a:xfrm>
            <a:off x="1230446" y="1750059"/>
            <a:ext cx="4412707" cy="3971925"/>
          </a:xfrm>
          <a:prstGeom prst="rect">
            <a:avLst/>
          </a:prstGeom>
        </p:spPr>
        <p:txBody>
          <a:bodyPr vert="horz" wrap="square" lIns="0" tIns="121920" rIns="0" bIns="0" rtlCol="0">
            <a:spAutoFit/>
          </a:bodyPr>
          <a:lstStyle/>
          <a:p>
            <a:pPr marL="241300" marR="5080" indent="-228600">
              <a:lnSpc>
                <a:spcPct val="70000"/>
              </a:lnSpc>
              <a:spcBef>
                <a:spcPts val="960"/>
              </a:spcBef>
              <a:buFont typeface="Arial MT"/>
              <a:buChar char="•"/>
              <a:tabLst>
                <a:tab pos="241300" algn="l"/>
              </a:tabLst>
            </a:pPr>
            <a:r>
              <a:rPr sz="2400" spc="-5" dirty="0">
                <a:latin typeface="Calibri"/>
                <a:cs typeface="Calibri"/>
              </a:rPr>
              <a:t>Logical design of</a:t>
            </a:r>
            <a:r>
              <a:rPr sz="2400" dirty="0">
                <a:latin typeface="Calibri"/>
                <a:cs typeface="Calibri"/>
              </a:rPr>
              <a:t> an</a:t>
            </a:r>
            <a:r>
              <a:rPr sz="2400" spc="-5" dirty="0">
                <a:latin typeface="Calibri"/>
                <a:cs typeface="Calibri"/>
              </a:rPr>
              <a:t> IoT</a:t>
            </a:r>
            <a:r>
              <a:rPr sz="2400" dirty="0">
                <a:latin typeface="Calibri"/>
                <a:cs typeface="Calibri"/>
              </a:rPr>
              <a:t> </a:t>
            </a:r>
            <a:r>
              <a:rPr sz="2400" spc="-5" dirty="0">
                <a:latin typeface="Calibri"/>
                <a:cs typeface="Calibri"/>
              </a:rPr>
              <a:t>system </a:t>
            </a:r>
            <a:r>
              <a:rPr sz="2400" spc="-530" dirty="0">
                <a:latin typeface="Calibri"/>
                <a:cs typeface="Calibri"/>
              </a:rPr>
              <a:t> </a:t>
            </a:r>
            <a:r>
              <a:rPr sz="2400" spc="-5" dirty="0">
                <a:latin typeface="Calibri"/>
                <a:cs typeface="Calibri"/>
              </a:rPr>
              <a:t>refers </a:t>
            </a:r>
            <a:r>
              <a:rPr sz="2400" dirty="0">
                <a:latin typeface="Calibri"/>
                <a:cs typeface="Calibri"/>
              </a:rPr>
              <a:t>to an </a:t>
            </a:r>
            <a:r>
              <a:rPr sz="2400" spc="-5" dirty="0">
                <a:latin typeface="Calibri"/>
                <a:cs typeface="Calibri"/>
              </a:rPr>
              <a:t>abstract </a:t>
            </a:r>
            <a:r>
              <a:rPr sz="2400" dirty="0">
                <a:latin typeface="Calibri"/>
                <a:cs typeface="Calibri"/>
              </a:rPr>
              <a:t> </a:t>
            </a:r>
            <a:r>
              <a:rPr sz="2400" spc="-5" dirty="0">
                <a:latin typeface="Calibri"/>
                <a:cs typeface="Calibri"/>
              </a:rPr>
              <a:t>representation of the entities </a:t>
            </a:r>
            <a:r>
              <a:rPr sz="2400" dirty="0">
                <a:latin typeface="Calibri"/>
                <a:cs typeface="Calibri"/>
              </a:rPr>
              <a:t> </a:t>
            </a:r>
            <a:r>
              <a:rPr sz="2400" spc="-5" dirty="0">
                <a:latin typeface="Calibri"/>
                <a:cs typeface="Calibri"/>
              </a:rPr>
              <a:t>and processes without going </a:t>
            </a:r>
            <a:r>
              <a:rPr sz="2400" dirty="0">
                <a:latin typeface="Calibri"/>
                <a:cs typeface="Calibri"/>
              </a:rPr>
              <a:t> </a:t>
            </a:r>
            <a:r>
              <a:rPr sz="2400" spc="-5" dirty="0">
                <a:latin typeface="Calibri"/>
                <a:cs typeface="Calibri"/>
              </a:rPr>
              <a:t>into the low-level specifics</a:t>
            </a:r>
            <a:r>
              <a:rPr sz="2400" dirty="0">
                <a:latin typeface="Calibri"/>
                <a:cs typeface="Calibri"/>
              </a:rPr>
              <a:t> </a:t>
            </a:r>
            <a:r>
              <a:rPr sz="2400" spc="-5" dirty="0">
                <a:latin typeface="Calibri"/>
                <a:cs typeface="Calibri"/>
              </a:rPr>
              <a:t>of </a:t>
            </a:r>
            <a:r>
              <a:rPr sz="2400" dirty="0">
                <a:latin typeface="Calibri"/>
                <a:cs typeface="Calibri"/>
              </a:rPr>
              <a:t> </a:t>
            </a:r>
            <a:r>
              <a:rPr sz="2400" spc="-5" dirty="0">
                <a:latin typeface="Calibri"/>
                <a:cs typeface="Calibri"/>
              </a:rPr>
              <a:t>the implementation.</a:t>
            </a:r>
            <a:endParaRPr sz="2400" dirty="0">
              <a:latin typeface="Calibri"/>
              <a:cs typeface="Calibri"/>
            </a:endParaRPr>
          </a:p>
          <a:p>
            <a:pPr>
              <a:lnSpc>
                <a:spcPct val="100000"/>
              </a:lnSpc>
              <a:spcBef>
                <a:spcPts val="50"/>
              </a:spcBef>
              <a:buFont typeface="Arial MT"/>
              <a:buChar char="•"/>
            </a:pPr>
            <a:endParaRPr sz="3250" dirty="0">
              <a:latin typeface="Calibri"/>
              <a:cs typeface="Calibri"/>
            </a:endParaRPr>
          </a:p>
          <a:p>
            <a:pPr marL="241300" marR="210185" indent="-228600">
              <a:lnSpc>
                <a:spcPct val="70000"/>
              </a:lnSpc>
              <a:buFont typeface="Arial MT"/>
              <a:buChar char="•"/>
              <a:tabLst>
                <a:tab pos="241300" algn="l"/>
              </a:tabLst>
            </a:pPr>
            <a:r>
              <a:rPr sz="2400" dirty="0">
                <a:latin typeface="Calibri"/>
                <a:cs typeface="Calibri"/>
              </a:rPr>
              <a:t>An </a:t>
            </a:r>
            <a:r>
              <a:rPr sz="2400" spc="-5" dirty="0">
                <a:latin typeface="Calibri"/>
                <a:cs typeface="Calibri"/>
              </a:rPr>
              <a:t>IoT system comprises of </a:t>
            </a:r>
            <a:r>
              <a:rPr sz="2400" dirty="0">
                <a:latin typeface="Calibri"/>
                <a:cs typeface="Calibri"/>
              </a:rPr>
              <a:t>a </a:t>
            </a:r>
            <a:r>
              <a:rPr sz="2400" spc="-530" dirty="0">
                <a:latin typeface="Calibri"/>
                <a:cs typeface="Calibri"/>
              </a:rPr>
              <a:t> </a:t>
            </a:r>
            <a:r>
              <a:rPr sz="2400" spc="-5" dirty="0">
                <a:latin typeface="Calibri"/>
                <a:cs typeface="Calibri"/>
              </a:rPr>
              <a:t>number of functional blocks </a:t>
            </a:r>
            <a:r>
              <a:rPr sz="2400" dirty="0">
                <a:latin typeface="Calibri"/>
                <a:cs typeface="Calibri"/>
              </a:rPr>
              <a:t> </a:t>
            </a:r>
            <a:r>
              <a:rPr sz="2400" spc="-5" dirty="0">
                <a:latin typeface="Calibri"/>
                <a:cs typeface="Calibri"/>
              </a:rPr>
              <a:t>that provide the system the </a:t>
            </a:r>
            <a:r>
              <a:rPr sz="2400" dirty="0">
                <a:latin typeface="Calibri"/>
                <a:cs typeface="Calibri"/>
              </a:rPr>
              <a:t> </a:t>
            </a:r>
            <a:r>
              <a:rPr sz="2400" spc="-5" dirty="0">
                <a:latin typeface="Calibri"/>
                <a:cs typeface="Calibri"/>
              </a:rPr>
              <a:t>capabilities for identification, </a:t>
            </a:r>
            <a:r>
              <a:rPr sz="2400" spc="-530" dirty="0">
                <a:latin typeface="Calibri"/>
                <a:cs typeface="Calibri"/>
              </a:rPr>
              <a:t> </a:t>
            </a:r>
            <a:r>
              <a:rPr sz="2400" spc="-5" dirty="0">
                <a:latin typeface="Calibri"/>
                <a:cs typeface="Calibri"/>
              </a:rPr>
              <a:t>sensing, actuation, </a:t>
            </a:r>
            <a:r>
              <a:rPr sz="2400" dirty="0">
                <a:latin typeface="Calibri"/>
                <a:cs typeface="Calibri"/>
              </a:rPr>
              <a:t> </a:t>
            </a:r>
            <a:r>
              <a:rPr sz="2400" spc="-5" dirty="0">
                <a:latin typeface="Calibri"/>
                <a:cs typeface="Calibri"/>
              </a:rPr>
              <a:t>communication, and </a:t>
            </a:r>
            <a:r>
              <a:rPr sz="2400" dirty="0">
                <a:latin typeface="Calibri"/>
                <a:cs typeface="Calibri"/>
              </a:rPr>
              <a:t> </a:t>
            </a:r>
            <a:r>
              <a:rPr sz="2400" spc="-5" dirty="0">
                <a:latin typeface="Calibri"/>
                <a:cs typeface="Calibri"/>
              </a:rPr>
              <a:t>management.</a:t>
            </a:r>
            <a:endParaRPr sz="2400" dirty="0">
              <a:latin typeface="Calibri"/>
              <a:cs typeface="Calibri"/>
            </a:endParaRPr>
          </a:p>
        </p:txBody>
      </p:sp>
      <p:grpSp>
        <p:nvGrpSpPr>
          <p:cNvPr id="4" name="object 4"/>
          <p:cNvGrpSpPr/>
          <p:nvPr/>
        </p:nvGrpSpPr>
        <p:grpSpPr>
          <a:xfrm>
            <a:off x="0" y="0"/>
            <a:ext cx="11856085" cy="6858000"/>
            <a:chOff x="0" y="0"/>
            <a:chExt cx="11856085" cy="6858000"/>
          </a:xfrm>
        </p:grpSpPr>
        <p:sp>
          <p:nvSpPr>
            <p:cNvPr id="5" name="object 5"/>
            <p:cNvSpPr/>
            <p:nvPr/>
          </p:nvSpPr>
          <p:spPr>
            <a:xfrm>
              <a:off x="0" y="0"/>
              <a:ext cx="192405" cy="6858000"/>
            </a:xfrm>
            <a:custGeom>
              <a:avLst/>
              <a:gdLst/>
              <a:ahLst/>
              <a:cxnLst/>
              <a:rect l="l" t="t" r="r" b="b"/>
              <a:pathLst>
                <a:path w="192405" h="6858000">
                  <a:moveTo>
                    <a:pt x="0" y="6858000"/>
                  </a:moveTo>
                  <a:lnTo>
                    <a:pt x="0" y="0"/>
                  </a:lnTo>
                  <a:lnTo>
                    <a:pt x="192023" y="0"/>
                  </a:lnTo>
                  <a:lnTo>
                    <a:pt x="192023" y="6858000"/>
                  </a:lnTo>
                  <a:lnTo>
                    <a:pt x="0" y="6858000"/>
                  </a:lnTo>
                  <a:close/>
                </a:path>
              </a:pathLst>
            </a:custGeom>
            <a:solidFill>
              <a:srgbClr val="FDBC09"/>
            </a:solidFill>
          </p:spPr>
          <p:txBody>
            <a:bodyPr wrap="square" lIns="0" tIns="0" rIns="0" bIns="0" rtlCol="0"/>
            <a:lstStyle/>
            <a:p>
              <a:endParaRPr/>
            </a:p>
          </p:txBody>
        </p:sp>
        <p:pic>
          <p:nvPicPr>
            <p:cNvPr id="6" name="object 6"/>
            <p:cNvPicPr/>
            <p:nvPr/>
          </p:nvPicPr>
          <p:blipFill>
            <a:blip r:embed="rId2" cstate="print"/>
            <a:stretch>
              <a:fillRect/>
            </a:stretch>
          </p:blipFill>
          <p:spPr>
            <a:xfrm>
              <a:off x="5617810" y="1725167"/>
              <a:ext cx="6238161" cy="3400301"/>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61" y="428604"/>
            <a:ext cx="10972800" cy="714372"/>
          </a:xfrm>
        </p:spPr>
        <p:txBody>
          <a:bodyPr>
            <a:normAutofit/>
          </a:bodyPr>
          <a:lstStyle/>
          <a:p>
            <a:pPr algn="ctr"/>
            <a:r>
              <a:rPr lang="en-GB" sz="3200" b="1" dirty="0">
                <a:solidFill>
                  <a:srgbClr val="FF0000"/>
                </a:solidFill>
                <a:latin typeface="+mn-lt"/>
              </a:rPr>
              <a:t>Current Status &amp; Future Prospect of </a:t>
            </a:r>
            <a:r>
              <a:rPr lang="en-GB" sz="3200" b="1" dirty="0" err="1">
                <a:solidFill>
                  <a:srgbClr val="FF0000"/>
                </a:solidFill>
                <a:latin typeface="+mn-lt"/>
              </a:rPr>
              <a:t>IoT</a:t>
            </a:r>
            <a:endParaRPr lang="en-IN" sz="3200" b="1" dirty="0">
              <a:solidFill>
                <a:srgbClr val="FF0000"/>
              </a:solidFill>
              <a:latin typeface="+mn-lt"/>
            </a:endParaRPr>
          </a:p>
        </p:txBody>
      </p:sp>
      <p:sp>
        <p:nvSpPr>
          <p:cNvPr id="1026"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3</a:t>
            </a:fld>
            <a:endParaRPr lang="en-IN"/>
          </a:p>
        </p:txBody>
      </p:sp>
      <p:pic>
        <p:nvPicPr>
          <p:cNvPr id="7" name="Picture 6"/>
          <p:cNvPicPr/>
          <p:nvPr/>
        </p:nvPicPr>
        <p:blipFill>
          <a:blip r:embed="rId2" cstate="print"/>
          <a:srcRect/>
          <a:stretch>
            <a:fillRect/>
          </a:stretch>
        </p:blipFill>
        <p:spPr bwMode="auto">
          <a:xfrm>
            <a:off x="666712" y="1357298"/>
            <a:ext cx="10763325" cy="4500594"/>
          </a:xfrm>
          <a:prstGeom prst="rect">
            <a:avLst/>
          </a:prstGeom>
          <a:noFill/>
          <a:ln w="9525">
            <a:noFill/>
            <a:miter lim="800000"/>
            <a:headEnd/>
            <a:tailEnd/>
          </a:ln>
        </p:spPr>
      </p:pic>
      <p:sp>
        <p:nvSpPr>
          <p:cNvPr id="8" name="Rectangle 7"/>
          <p:cNvSpPr/>
          <p:nvPr/>
        </p:nvSpPr>
        <p:spPr>
          <a:xfrm>
            <a:off x="380960" y="6110608"/>
            <a:ext cx="11049077" cy="461665"/>
          </a:xfrm>
          <a:prstGeom prst="rect">
            <a:avLst/>
          </a:prstGeom>
        </p:spPr>
        <p:txBody>
          <a:bodyPr wrap="square">
            <a:spAutoFit/>
          </a:bodyPr>
          <a:lstStyle/>
          <a:p>
            <a:pPr algn="ctr"/>
            <a:r>
              <a:rPr lang="en-IN" sz="2400" b="1" i="1" dirty="0">
                <a:solidFill>
                  <a:srgbClr val="0000FF"/>
                </a:solidFill>
              </a:rPr>
              <a:t>“Change is the only thing permanent in this world”</a:t>
            </a:r>
            <a:endParaRPr lang="en-IN" sz="2400" b="1" dirty="0">
              <a:solidFill>
                <a:srgbClr val="0000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3305" y="297179"/>
            <a:ext cx="9466580" cy="694690"/>
          </a:xfrm>
          <a:prstGeom prst="rect">
            <a:avLst/>
          </a:prstGeom>
        </p:spPr>
        <p:txBody>
          <a:bodyPr vert="horz" wrap="square" lIns="0" tIns="11430" rIns="0" bIns="0" rtlCol="0">
            <a:spAutoFit/>
          </a:bodyPr>
          <a:lstStyle/>
          <a:p>
            <a:pPr marL="12700">
              <a:lnSpc>
                <a:spcPct val="100000"/>
              </a:lnSpc>
              <a:spcBef>
                <a:spcPts val="90"/>
              </a:spcBef>
            </a:pPr>
            <a:r>
              <a:rPr spc="-5" dirty="0"/>
              <a:t>Request-Response</a:t>
            </a:r>
            <a:r>
              <a:rPr spc="-10" dirty="0"/>
              <a:t> </a:t>
            </a:r>
            <a:r>
              <a:rPr spc="-5" dirty="0"/>
              <a:t>communication</a:t>
            </a:r>
            <a:r>
              <a:rPr spc="-10" dirty="0"/>
              <a:t> </a:t>
            </a:r>
            <a:r>
              <a:rPr spc="-5" dirty="0"/>
              <a:t>model</a:t>
            </a:r>
          </a:p>
        </p:txBody>
      </p:sp>
      <p:sp>
        <p:nvSpPr>
          <p:cNvPr id="3" name="object 3"/>
          <p:cNvSpPr txBox="1"/>
          <p:nvPr/>
        </p:nvSpPr>
        <p:spPr>
          <a:xfrm>
            <a:off x="1165133" y="1794238"/>
            <a:ext cx="4154804" cy="4150360"/>
          </a:xfrm>
          <a:prstGeom prst="rect">
            <a:avLst/>
          </a:prstGeom>
        </p:spPr>
        <p:txBody>
          <a:bodyPr vert="horz" wrap="square" lIns="0" tIns="85725" rIns="0" bIns="0" rtlCol="0">
            <a:spAutoFit/>
          </a:bodyPr>
          <a:lstStyle/>
          <a:p>
            <a:pPr marL="241300" marR="5080" indent="-228600">
              <a:lnSpc>
                <a:spcPct val="79900"/>
              </a:lnSpc>
              <a:spcBef>
                <a:spcPts val="675"/>
              </a:spcBef>
              <a:buFont typeface="Arial MT"/>
              <a:buChar char="•"/>
              <a:tabLst>
                <a:tab pos="241300" algn="l"/>
              </a:tabLst>
            </a:pPr>
            <a:r>
              <a:rPr sz="2400" spc="-5" dirty="0">
                <a:latin typeface="Calibri"/>
                <a:cs typeface="Calibri"/>
              </a:rPr>
              <a:t>Request-Response is</a:t>
            </a:r>
            <a:r>
              <a:rPr sz="2400" dirty="0">
                <a:latin typeface="Calibri"/>
                <a:cs typeface="Calibri"/>
              </a:rPr>
              <a:t> a </a:t>
            </a:r>
            <a:r>
              <a:rPr sz="2400" spc="5" dirty="0">
                <a:latin typeface="Calibri"/>
                <a:cs typeface="Calibri"/>
              </a:rPr>
              <a:t> </a:t>
            </a:r>
            <a:r>
              <a:rPr sz="2400" spc="-5" dirty="0">
                <a:latin typeface="Calibri"/>
                <a:cs typeface="Calibri"/>
              </a:rPr>
              <a:t>communication model in which </a:t>
            </a:r>
            <a:r>
              <a:rPr sz="2400" spc="-530" dirty="0">
                <a:latin typeface="Calibri"/>
                <a:cs typeface="Calibri"/>
              </a:rPr>
              <a:t> </a:t>
            </a:r>
            <a:r>
              <a:rPr sz="2400" spc="-5" dirty="0">
                <a:latin typeface="Calibri"/>
                <a:cs typeface="Calibri"/>
              </a:rPr>
              <a:t>the client sends requests </a:t>
            </a:r>
            <a:r>
              <a:rPr sz="2400" dirty="0">
                <a:latin typeface="Calibri"/>
                <a:cs typeface="Calibri"/>
              </a:rPr>
              <a:t>to </a:t>
            </a:r>
            <a:r>
              <a:rPr sz="2400" spc="-5" dirty="0">
                <a:latin typeface="Calibri"/>
                <a:cs typeface="Calibri"/>
              </a:rPr>
              <a:t>the </a:t>
            </a:r>
            <a:r>
              <a:rPr sz="2400" spc="-530" dirty="0">
                <a:latin typeface="Calibri"/>
                <a:cs typeface="Calibri"/>
              </a:rPr>
              <a:t> </a:t>
            </a:r>
            <a:r>
              <a:rPr sz="2400" spc="-5" dirty="0">
                <a:latin typeface="Calibri"/>
                <a:cs typeface="Calibri"/>
              </a:rPr>
              <a:t>server and the</a:t>
            </a:r>
            <a:r>
              <a:rPr sz="2400" dirty="0">
                <a:latin typeface="Calibri"/>
                <a:cs typeface="Calibri"/>
              </a:rPr>
              <a:t> </a:t>
            </a:r>
            <a:r>
              <a:rPr sz="2400" spc="-5" dirty="0">
                <a:latin typeface="Calibri"/>
                <a:cs typeface="Calibri"/>
              </a:rPr>
              <a:t>server responds </a:t>
            </a:r>
            <a:r>
              <a:rPr sz="2400" dirty="0">
                <a:latin typeface="Calibri"/>
                <a:cs typeface="Calibri"/>
              </a:rPr>
              <a:t> to</a:t>
            </a:r>
            <a:r>
              <a:rPr sz="2400" spc="-5" dirty="0">
                <a:latin typeface="Calibri"/>
                <a:cs typeface="Calibri"/>
              </a:rPr>
              <a:t> the</a:t>
            </a:r>
            <a:r>
              <a:rPr sz="2400" dirty="0">
                <a:latin typeface="Calibri"/>
                <a:cs typeface="Calibri"/>
              </a:rPr>
              <a:t> </a:t>
            </a:r>
            <a:r>
              <a:rPr sz="2400" spc="-5" dirty="0">
                <a:latin typeface="Calibri"/>
                <a:cs typeface="Calibri"/>
              </a:rPr>
              <a:t>requests.</a:t>
            </a:r>
            <a:endParaRPr sz="2400" dirty="0">
              <a:latin typeface="Calibri"/>
              <a:cs typeface="Calibri"/>
            </a:endParaRPr>
          </a:p>
          <a:p>
            <a:pPr>
              <a:lnSpc>
                <a:spcPct val="100000"/>
              </a:lnSpc>
              <a:spcBef>
                <a:spcPts val="30"/>
              </a:spcBef>
              <a:buFont typeface="Arial MT"/>
              <a:buChar char="•"/>
            </a:pPr>
            <a:endParaRPr sz="3500" dirty="0">
              <a:latin typeface="Calibri"/>
              <a:cs typeface="Calibri"/>
            </a:endParaRPr>
          </a:p>
          <a:p>
            <a:pPr marL="241300" marR="140335" indent="-228600">
              <a:lnSpc>
                <a:spcPct val="79900"/>
              </a:lnSpc>
              <a:buFont typeface="Arial MT"/>
              <a:buChar char="•"/>
              <a:tabLst>
                <a:tab pos="241300" algn="l"/>
                <a:tab pos="1584325" algn="l"/>
                <a:tab pos="2422525" algn="l"/>
              </a:tabLst>
            </a:pPr>
            <a:r>
              <a:rPr sz="2400" spc="-5" dirty="0">
                <a:latin typeface="Calibri"/>
                <a:cs typeface="Calibri"/>
              </a:rPr>
              <a:t>When the server</a:t>
            </a:r>
            <a:r>
              <a:rPr sz="2400" dirty="0">
                <a:latin typeface="Calibri"/>
                <a:cs typeface="Calibri"/>
              </a:rPr>
              <a:t> </a:t>
            </a:r>
            <a:r>
              <a:rPr sz="2400" spc="-5" dirty="0">
                <a:latin typeface="Calibri"/>
                <a:cs typeface="Calibri"/>
              </a:rPr>
              <a:t>receives </a:t>
            </a:r>
            <a:r>
              <a:rPr sz="2400" dirty="0">
                <a:latin typeface="Calibri"/>
                <a:cs typeface="Calibri"/>
              </a:rPr>
              <a:t>a </a:t>
            </a:r>
            <a:r>
              <a:rPr sz="2400" spc="5" dirty="0">
                <a:latin typeface="Calibri"/>
                <a:cs typeface="Calibri"/>
              </a:rPr>
              <a:t> </a:t>
            </a:r>
            <a:r>
              <a:rPr sz="2400" spc="-5" dirty="0">
                <a:latin typeface="Calibri"/>
                <a:cs typeface="Calibri"/>
              </a:rPr>
              <a:t>request, it decides how</a:t>
            </a:r>
            <a:r>
              <a:rPr sz="2400" dirty="0">
                <a:latin typeface="Calibri"/>
                <a:cs typeface="Calibri"/>
              </a:rPr>
              <a:t> to </a:t>
            </a:r>
            <a:r>
              <a:rPr sz="2400" spc="5" dirty="0">
                <a:latin typeface="Calibri"/>
                <a:cs typeface="Calibri"/>
              </a:rPr>
              <a:t> </a:t>
            </a:r>
            <a:r>
              <a:rPr sz="2400" spc="-5" dirty="0">
                <a:latin typeface="Calibri"/>
                <a:cs typeface="Calibri"/>
              </a:rPr>
              <a:t>respond, fetches the</a:t>
            </a:r>
            <a:r>
              <a:rPr sz="2400" dirty="0">
                <a:latin typeface="Calibri"/>
                <a:cs typeface="Calibri"/>
              </a:rPr>
              <a:t> </a:t>
            </a:r>
            <a:r>
              <a:rPr sz="2400" spc="-5" dirty="0">
                <a:latin typeface="Calibri"/>
                <a:cs typeface="Calibri"/>
              </a:rPr>
              <a:t>data, </a:t>
            </a:r>
            <a:r>
              <a:rPr sz="2400" dirty="0">
                <a:latin typeface="Calibri"/>
                <a:cs typeface="Calibri"/>
              </a:rPr>
              <a:t> </a:t>
            </a:r>
            <a:r>
              <a:rPr sz="2400" spc="-5" dirty="0">
                <a:latin typeface="Calibri"/>
                <a:cs typeface="Calibri"/>
              </a:rPr>
              <a:t>retrieves resource </a:t>
            </a:r>
            <a:r>
              <a:rPr sz="2400" dirty="0">
                <a:latin typeface="Calibri"/>
                <a:cs typeface="Calibri"/>
              </a:rPr>
              <a:t> </a:t>
            </a:r>
            <a:r>
              <a:rPr sz="2400" spc="-5" dirty="0">
                <a:latin typeface="Calibri"/>
                <a:cs typeface="Calibri"/>
              </a:rPr>
              <a:t>representations,	prepares</a:t>
            </a:r>
            <a:r>
              <a:rPr sz="2400" spc="-70" dirty="0">
                <a:latin typeface="Calibri"/>
                <a:cs typeface="Calibri"/>
              </a:rPr>
              <a:t> </a:t>
            </a:r>
            <a:r>
              <a:rPr sz="2400" spc="-5" dirty="0">
                <a:latin typeface="Calibri"/>
                <a:cs typeface="Calibri"/>
              </a:rPr>
              <a:t>the </a:t>
            </a:r>
            <a:r>
              <a:rPr sz="2400" spc="-525" dirty="0">
                <a:latin typeface="Calibri"/>
                <a:cs typeface="Calibri"/>
              </a:rPr>
              <a:t> </a:t>
            </a:r>
            <a:r>
              <a:rPr sz="2400" spc="-5" dirty="0">
                <a:latin typeface="Calibri"/>
                <a:cs typeface="Calibri"/>
              </a:rPr>
              <a:t>response,	and then sends the </a:t>
            </a:r>
            <a:r>
              <a:rPr sz="2400" spc="-530" dirty="0">
                <a:latin typeface="Calibri"/>
                <a:cs typeface="Calibri"/>
              </a:rPr>
              <a:t> </a:t>
            </a:r>
            <a:r>
              <a:rPr sz="2400" spc="-5" dirty="0">
                <a:latin typeface="Calibri"/>
                <a:cs typeface="Calibri"/>
              </a:rPr>
              <a:t>response </a:t>
            </a:r>
            <a:r>
              <a:rPr sz="2400" dirty="0">
                <a:latin typeface="Calibri"/>
                <a:cs typeface="Calibri"/>
              </a:rPr>
              <a:t>to</a:t>
            </a:r>
            <a:r>
              <a:rPr sz="2400" spc="-5" dirty="0">
                <a:latin typeface="Calibri"/>
                <a:cs typeface="Calibri"/>
              </a:rPr>
              <a:t> the</a:t>
            </a:r>
            <a:r>
              <a:rPr sz="2400" dirty="0">
                <a:latin typeface="Calibri"/>
                <a:cs typeface="Calibri"/>
              </a:rPr>
              <a:t> </a:t>
            </a:r>
            <a:r>
              <a:rPr sz="2400" spc="-5" dirty="0">
                <a:latin typeface="Calibri"/>
                <a:cs typeface="Calibri"/>
              </a:rPr>
              <a:t>client.</a:t>
            </a:r>
            <a:endParaRPr sz="2400" dirty="0">
              <a:latin typeface="Calibri"/>
              <a:cs typeface="Calibri"/>
            </a:endParaRPr>
          </a:p>
        </p:txBody>
      </p:sp>
      <p:grpSp>
        <p:nvGrpSpPr>
          <p:cNvPr id="4" name="object 4"/>
          <p:cNvGrpSpPr/>
          <p:nvPr/>
        </p:nvGrpSpPr>
        <p:grpSpPr>
          <a:xfrm>
            <a:off x="0" y="0"/>
            <a:ext cx="11947226" cy="6858000"/>
            <a:chOff x="0" y="0"/>
            <a:chExt cx="11947226" cy="6858000"/>
          </a:xfrm>
        </p:grpSpPr>
        <p:sp>
          <p:nvSpPr>
            <p:cNvPr id="5" name="object 5"/>
            <p:cNvSpPr/>
            <p:nvPr/>
          </p:nvSpPr>
          <p:spPr>
            <a:xfrm>
              <a:off x="0" y="0"/>
              <a:ext cx="192405" cy="6858000"/>
            </a:xfrm>
            <a:custGeom>
              <a:avLst/>
              <a:gdLst/>
              <a:ahLst/>
              <a:cxnLst/>
              <a:rect l="l" t="t" r="r" b="b"/>
              <a:pathLst>
                <a:path w="192405" h="6858000">
                  <a:moveTo>
                    <a:pt x="0" y="6858000"/>
                  </a:moveTo>
                  <a:lnTo>
                    <a:pt x="0" y="0"/>
                  </a:lnTo>
                  <a:lnTo>
                    <a:pt x="192023" y="0"/>
                  </a:lnTo>
                  <a:lnTo>
                    <a:pt x="192023" y="6858000"/>
                  </a:lnTo>
                  <a:lnTo>
                    <a:pt x="0" y="6858000"/>
                  </a:lnTo>
                  <a:close/>
                </a:path>
              </a:pathLst>
            </a:custGeom>
            <a:solidFill>
              <a:srgbClr val="FDBC09"/>
            </a:solidFill>
          </p:spPr>
          <p:txBody>
            <a:bodyPr wrap="square" lIns="0" tIns="0" rIns="0" bIns="0" rtlCol="0"/>
            <a:lstStyle/>
            <a:p>
              <a:endParaRPr/>
            </a:p>
          </p:txBody>
        </p:sp>
        <p:pic>
          <p:nvPicPr>
            <p:cNvPr id="6" name="object 6"/>
            <p:cNvPicPr/>
            <p:nvPr/>
          </p:nvPicPr>
          <p:blipFill>
            <a:blip r:embed="rId2" cstate="print"/>
            <a:stretch>
              <a:fillRect/>
            </a:stretch>
          </p:blipFill>
          <p:spPr>
            <a:xfrm>
              <a:off x="5891349" y="2180215"/>
              <a:ext cx="6055877" cy="2544184"/>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3305" y="297179"/>
            <a:ext cx="9272905" cy="694690"/>
          </a:xfrm>
          <a:prstGeom prst="rect">
            <a:avLst/>
          </a:prstGeom>
        </p:spPr>
        <p:txBody>
          <a:bodyPr vert="horz" wrap="square" lIns="0" tIns="11430" rIns="0" bIns="0" rtlCol="0">
            <a:spAutoFit/>
          </a:bodyPr>
          <a:lstStyle/>
          <a:p>
            <a:pPr marL="12700">
              <a:lnSpc>
                <a:spcPct val="100000"/>
              </a:lnSpc>
              <a:spcBef>
                <a:spcPts val="90"/>
              </a:spcBef>
            </a:pPr>
            <a:r>
              <a:rPr spc="-5" dirty="0"/>
              <a:t>Publish-Subscribe</a:t>
            </a:r>
            <a:r>
              <a:rPr spc="-15" dirty="0"/>
              <a:t> </a:t>
            </a:r>
            <a:r>
              <a:rPr spc="-5" dirty="0"/>
              <a:t>communication</a:t>
            </a:r>
            <a:r>
              <a:rPr spc="-20" dirty="0"/>
              <a:t> </a:t>
            </a:r>
            <a:r>
              <a:rPr spc="-5" dirty="0"/>
              <a:t>model</a:t>
            </a:r>
          </a:p>
        </p:txBody>
      </p:sp>
      <p:sp>
        <p:nvSpPr>
          <p:cNvPr id="3" name="object 3"/>
          <p:cNvSpPr txBox="1"/>
          <p:nvPr/>
        </p:nvSpPr>
        <p:spPr>
          <a:xfrm>
            <a:off x="916939" y="1757679"/>
            <a:ext cx="4153535" cy="4023995"/>
          </a:xfrm>
          <a:prstGeom prst="rect">
            <a:avLst/>
          </a:prstGeom>
        </p:spPr>
        <p:txBody>
          <a:bodyPr vert="horz" wrap="square" lIns="0" tIns="114935" rIns="0" bIns="0" rtlCol="0">
            <a:spAutoFit/>
          </a:bodyPr>
          <a:lstStyle/>
          <a:p>
            <a:pPr marL="241300" marR="260350" indent="-228600">
              <a:lnSpc>
                <a:spcPct val="69900"/>
              </a:lnSpc>
              <a:spcBef>
                <a:spcPts val="905"/>
              </a:spcBef>
              <a:buFont typeface="Arial MT"/>
              <a:buChar char="•"/>
              <a:tabLst>
                <a:tab pos="240665" algn="l"/>
                <a:tab pos="241300" algn="l"/>
              </a:tabLst>
            </a:pPr>
            <a:r>
              <a:rPr sz="2200" spc="-5" dirty="0">
                <a:latin typeface="Calibri"/>
                <a:cs typeface="Calibri"/>
              </a:rPr>
              <a:t>Publish-Subscribe </a:t>
            </a:r>
            <a:r>
              <a:rPr sz="2200" dirty="0">
                <a:latin typeface="Calibri"/>
                <a:cs typeface="Calibri"/>
              </a:rPr>
              <a:t>is a </a:t>
            </a:r>
            <a:r>
              <a:rPr sz="2200" spc="5" dirty="0">
                <a:latin typeface="Calibri"/>
                <a:cs typeface="Calibri"/>
              </a:rPr>
              <a:t> </a:t>
            </a:r>
            <a:r>
              <a:rPr sz="2200" spc="-5" dirty="0">
                <a:latin typeface="Calibri"/>
                <a:cs typeface="Calibri"/>
              </a:rPr>
              <a:t>communication model that </a:t>
            </a:r>
            <a:r>
              <a:rPr sz="2200" dirty="0">
                <a:latin typeface="Calibri"/>
                <a:cs typeface="Calibri"/>
              </a:rPr>
              <a:t> </a:t>
            </a:r>
            <a:r>
              <a:rPr sz="2200" spc="-5" dirty="0">
                <a:latin typeface="Calibri"/>
                <a:cs typeface="Calibri"/>
              </a:rPr>
              <a:t>involves publishers, brokers </a:t>
            </a:r>
            <a:r>
              <a:rPr sz="2200" dirty="0">
                <a:latin typeface="Calibri"/>
                <a:cs typeface="Calibri"/>
              </a:rPr>
              <a:t>and </a:t>
            </a:r>
            <a:r>
              <a:rPr sz="2200" spc="-484" dirty="0">
                <a:latin typeface="Calibri"/>
                <a:cs typeface="Calibri"/>
              </a:rPr>
              <a:t> </a:t>
            </a:r>
            <a:r>
              <a:rPr sz="2200" spc="-5" dirty="0">
                <a:latin typeface="Calibri"/>
                <a:cs typeface="Calibri"/>
              </a:rPr>
              <a:t>consumers.</a:t>
            </a:r>
            <a:endParaRPr sz="2200">
              <a:latin typeface="Calibri"/>
              <a:cs typeface="Calibri"/>
            </a:endParaRPr>
          </a:p>
          <a:p>
            <a:pPr marL="241300" marR="104139" indent="-228600">
              <a:lnSpc>
                <a:spcPct val="69900"/>
              </a:lnSpc>
              <a:spcBef>
                <a:spcPts val="1000"/>
              </a:spcBef>
              <a:buFont typeface="Arial MT"/>
              <a:buChar char="•"/>
              <a:tabLst>
                <a:tab pos="240665" algn="l"/>
                <a:tab pos="241300" algn="l"/>
              </a:tabLst>
            </a:pPr>
            <a:r>
              <a:rPr sz="2200" spc="-5" dirty="0">
                <a:latin typeface="Calibri"/>
                <a:cs typeface="Calibri"/>
              </a:rPr>
              <a:t>Publishers are the source of data. </a:t>
            </a:r>
            <a:r>
              <a:rPr sz="2200" spc="-484" dirty="0">
                <a:latin typeface="Calibri"/>
                <a:cs typeface="Calibri"/>
              </a:rPr>
              <a:t> </a:t>
            </a:r>
            <a:r>
              <a:rPr sz="2200" spc="-5" dirty="0">
                <a:latin typeface="Calibri"/>
                <a:cs typeface="Calibri"/>
              </a:rPr>
              <a:t>Publishers send the data to the </a:t>
            </a:r>
            <a:r>
              <a:rPr sz="2200" dirty="0">
                <a:latin typeface="Calibri"/>
                <a:cs typeface="Calibri"/>
              </a:rPr>
              <a:t> </a:t>
            </a:r>
            <a:r>
              <a:rPr sz="2200" spc="-5" dirty="0">
                <a:latin typeface="Calibri"/>
                <a:cs typeface="Calibri"/>
              </a:rPr>
              <a:t>topics which are managed by the </a:t>
            </a:r>
            <a:r>
              <a:rPr sz="2200" spc="-484" dirty="0">
                <a:latin typeface="Calibri"/>
                <a:cs typeface="Calibri"/>
              </a:rPr>
              <a:t> </a:t>
            </a:r>
            <a:r>
              <a:rPr sz="2200" spc="-5" dirty="0">
                <a:latin typeface="Calibri"/>
                <a:cs typeface="Calibri"/>
              </a:rPr>
              <a:t>broker. Publishers are not </a:t>
            </a:r>
            <a:r>
              <a:rPr sz="2200" dirty="0">
                <a:latin typeface="Calibri"/>
                <a:cs typeface="Calibri"/>
              </a:rPr>
              <a:t>aware </a:t>
            </a:r>
            <a:r>
              <a:rPr sz="2200" spc="5" dirty="0">
                <a:latin typeface="Calibri"/>
                <a:cs typeface="Calibri"/>
              </a:rPr>
              <a:t> </a:t>
            </a:r>
            <a:r>
              <a:rPr sz="2200" spc="-5" dirty="0">
                <a:latin typeface="Calibri"/>
                <a:cs typeface="Calibri"/>
              </a:rPr>
              <a:t>of</a:t>
            </a:r>
            <a:r>
              <a:rPr sz="2200" spc="-15" dirty="0">
                <a:latin typeface="Calibri"/>
                <a:cs typeface="Calibri"/>
              </a:rPr>
              <a:t> </a:t>
            </a:r>
            <a:r>
              <a:rPr sz="2200" spc="-5" dirty="0">
                <a:latin typeface="Calibri"/>
                <a:cs typeface="Calibri"/>
              </a:rPr>
              <a:t>the</a:t>
            </a:r>
            <a:r>
              <a:rPr sz="2200" spc="-10" dirty="0">
                <a:latin typeface="Calibri"/>
                <a:cs typeface="Calibri"/>
              </a:rPr>
              <a:t> </a:t>
            </a:r>
            <a:r>
              <a:rPr sz="2200" spc="-5" dirty="0">
                <a:latin typeface="Calibri"/>
                <a:cs typeface="Calibri"/>
              </a:rPr>
              <a:t>consumers.</a:t>
            </a:r>
            <a:endParaRPr sz="2200">
              <a:latin typeface="Calibri"/>
              <a:cs typeface="Calibri"/>
            </a:endParaRPr>
          </a:p>
          <a:p>
            <a:pPr marL="241300" marR="8890" indent="-228600">
              <a:lnSpc>
                <a:spcPct val="69900"/>
              </a:lnSpc>
              <a:spcBef>
                <a:spcPts val="994"/>
              </a:spcBef>
              <a:buFont typeface="Arial MT"/>
              <a:buChar char="•"/>
              <a:tabLst>
                <a:tab pos="240665" algn="l"/>
                <a:tab pos="241300" algn="l"/>
              </a:tabLst>
            </a:pPr>
            <a:r>
              <a:rPr sz="2200" spc="-5" dirty="0">
                <a:latin typeface="Calibri"/>
                <a:cs typeface="Calibri"/>
              </a:rPr>
              <a:t>Consumers subscribe to the topics </a:t>
            </a:r>
            <a:r>
              <a:rPr sz="2200" spc="-484" dirty="0">
                <a:latin typeface="Calibri"/>
                <a:cs typeface="Calibri"/>
              </a:rPr>
              <a:t> </a:t>
            </a:r>
            <a:r>
              <a:rPr sz="2200" spc="-5" dirty="0">
                <a:latin typeface="Calibri"/>
                <a:cs typeface="Calibri"/>
              </a:rPr>
              <a:t>which</a:t>
            </a:r>
            <a:r>
              <a:rPr sz="2200" spc="-15" dirty="0">
                <a:latin typeface="Calibri"/>
                <a:cs typeface="Calibri"/>
              </a:rPr>
              <a:t> </a:t>
            </a:r>
            <a:r>
              <a:rPr sz="2200" spc="-5" dirty="0">
                <a:latin typeface="Calibri"/>
                <a:cs typeface="Calibri"/>
              </a:rPr>
              <a:t>are</a:t>
            </a:r>
            <a:r>
              <a:rPr sz="2200" spc="-10" dirty="0">
                <a:latin typeface="Calibri"/>
                <a:cs typeface="Calibri"/>
              </a:rPr>
              <a:t> </a:t>
            </a:r>
            <a:r>
              <a:rPr sz="2200" spc="-5" dirty="0">
                <a:latin typeface="Calibri"/>
                <a:cs typeface="Calibri"/>
              </a:rPr>
              <a:t>managed</a:t>
            </a:r>
            <a:r>
              <a:rPr sz="2200" spc="-10" dirty="0">
                <a:latin typeface="Calibri"/>
                <a:cs typeface="Calibri"/>
              </a:rPr>
              <a:t> </a:t>
            </a:r>
            <a:r>
              <a:rPr sz="2200" spc="-5" dirty="0">
                <a:latin typeface="Calibri"/>
                <a:cs typeface="Calibri"/>
              </a:rPr>
              <a:t>by</a:t>
            </a:r>
            <a:r>
              <a:rPr sz="2200" spc="-15" dirty="0">
                <a:latin typeface="Calibri"/>
                <a:cs typeface="Calibri"/>
              </a:rPr>
              <a:t> </a:t>
            </a:r>
            <a:r>
              <a:rPr sz="2200" spc="-5" dirty="0">
                <a:latin typeface="Calibri"/>
                <a:cs typeface="Calibri"/>
              </a:rPr>
              <a:t>the</a:t>
            </a:r>
            <a:r>
              <a:rPr sz="2200" spc="-10" dirty="0">
                <a:latin typeface="Calibri"/>
                <a:cs typeface="Calibri"/>
              </a:rPr>
              <a:t> </a:t>
            </a:r>
            <a:r>
              <a:rPr sz="2200" spc="-5" dirty="0">
                <a:latin typeface="Calibri"/>
                <a:cs typeface="Calibri"/>
              </a:rPr>
              <a:t>broker.</a:t>
            </a:r>
            <a:endParaRPr sz="2200">
              <a:latin typeface="Calibri"/>
              <a:cs typeface="Calibri"/>
            </a:endParaRPr>
          </a:p>
          <a:p>
            <a:pPr marL="241300" marR="5080" indent="-228600">
              <a:lnSpc>
                <a:spcPct val="69900"/>
              </a:lnSpc>
              <a:spcBef>
                <a:spcPts val="1000"/>
              </a:spcBef>
              <a:buFont typeface="Arial MT"/>
              <a:buChar char="•"/>
              <a:tabLst>
                <a:tab pos="240665" algn="l"/>
                <a:tab pos="241300" algn="l"/>
              </a:tabLst>
            </a:pPr>
            <a:r>
              <a:rPr sz="2200" spc="-5" dirty="0">
                <a:latin typeface="Calibri"/>
                <a:cs typeface="Calibri"/>
              </a:rPr>
              <a:t>When the broker receives data for </a:t>
            </a:r>
            <a:r>
              <a:rPr sz="2200" spc="-484" dirty="0">
                <a:latin typeface="Calibri"/>
                <a:cs typeface="Calibri"/>
              </a:rPr>
              <a:t> </a:t>
            </a:r>
            <a:r>
              <a:rPr sz="2200" dirty="0">
                <a:latin typeface="Calibri"/>
                <a:cs typeface="Calibri"/>
              </a:rPr>
              <a:t>a</a:t>
            </a:r>
            <a:r>
              <a:rPr sz="2200" spc="40" dirty="0">
                <a:latin typeface="Calibri"/>
                <a:cs typeface="Calibri"/>
              </a:rPr>
              <a:t> </a:t>
            </a:r>
            <a:r>
              <a:rPr sz="2200" spc="-5" dirty="0">
                <a:latin typeface="Calibri"/>
                <a:cs typeface="Calibri"/>
              </a:rPr>
              <a:t>topic</a:t>
            </a:r>
            <a:r>
              <a:rPr sz="2200" spc="40" dirty="0">
                <a:latin typeface="Calibri"/>
                <a:cs typeface="Calibri"/>
              </a:rPr>
              <a:t> </a:t>
            </a:r>
            <a:r>
              <a:rPr sz="2200" spc="-5" dirty="0">
                <a:latin typeface="Calibri"/>
                <a:cs typeface="Calibri"/>
              </a:rPr>
              <a:t>from</a:t>
            </a:r>
            <a:r>
              <a:rPr sz="2200" spc="35" dirty="0">
                <a:latin typeface="Calibri"/>
                <a:cs typeface="Calibri"/>
              </a:rPr>
              <a:t> </a:t>
            </a:r>
            <a:r>
              <a:rPr sz="2200" spc="-5" dirty="0">
                <a:latin typeface="Calibri"/>
                <a:cs typeface="Calibri"/>
              </a:rPr>
              <a:t>the</a:t>
            </a:r>
            <a:r>
              <a:rPr sz="2200" spc="45" dirty="0">
                <a:latin typeface="Calibri"/>
                <a:cs typeface="Calibri"/>
              </a:rPr>
              <a:t> </a:t>
            </a:r>
            <a:r>
              <a:rPr sz="2200" spc="-5" dirty="0">
                <a:latin typeface="Calibri"/>
                <a:cs typeface="Calibri"/>
              </a:rPr>
              <a:t>publisher,</a:t>
            </a:r>
            <a:r>
              <a:rPr sz="2200" spc="45" dirty="0">
                <a:latin typeface="Calibri"/>
                <a:cs typeface="Calibri"/>
              </a:rPr>
              <a:t> </a:t>
            </a:r>
            <a:r>
              <a:rPr sz="2200" dirty="0">
                <a:latin typeface="Calibri"/>
                <a:cs typeface="Calibri"/>
              </a:rPr>
              <a:t>it </a:t>
            </a:r>
            <a:r>
              <a:rPr sz="2200" spc="5" dirty="0">
                <a:latin typeface="Calibri"/>
                <a:cs typeface="Calibri"/>
              </a:rPr>
              <a:t> </a:t>
            </a:r>
            <a:r>
              <a:rPr sz="2200" spc="-5" dirty="0">
                <a:latin typeface="Calibri"/>
                <a:cs typeface="Calibri"/>
              </a:rPr>
              <a:t>sends the data to all the </a:t>
            </a:r>
            <a:r>
              <a:rPr sz="2200" dirty="0">
                <a:latin typeface="Calibri"/>
                <a:cs typeface="Calibri"/>
              </a:rPr>
              <a:t> </a:t>
            </a:r>
            <a:r>
              <a:rPr sz="2200" spc="-5" dirty="0">
                <a:latin typeface="Calibri"/>
                <a:cs typeface="Calibri"/>
              </a:rPr>
              <a:t>subscribed</a:t>
            </a:r>
            <a:r>
              <a:rPr sz="2200" spc="-15" dirty="0">
                <a:latin typeface="Calibri"/>
                <a:cs typeface="Calibri"/>
              </a:rPr>
              <a:t> </a:t>
            </a:r>
            <a:r>
              <a:rPr sz="2200" spc="-5" dirty="0">
                <a:latin typeface="Calibri"/>
                <a:cs typeface="Calibri"/>
              </a:rPr>
              <a:t>consumers.</a:t>
            </a:r>
            <a:endParaRPr sz="2200">
              <a:latin typeface="Calibri"/>
              <a:cs typeface="Calibri"/>
            </a:endParaRPr>
          </a:p>
        </p:txBody>
      </p:sp>
      <p:grpSp>
        <p:nvGrpSpPr>
          <p:cNvPr id="4" name="object 4"/>
          <p:cNvGrpSpPr/>
          <p:nvPr/>
        </p:nvGrpSpPr>
        <p:grpSpPr>
          <a:xfrm>
            <a:off x="0" y="0"/>
            <a:ext cx="11927205" cy="6858000"/>
            <a:chOff x="0" y="0"/>
            <a:chExt cx="11927205" cy="6858000"/>
          </a:xfrm>
        </p:grpSpPr>
        <p:sp>
          <p:nvSpPr>
            <p:cNvPr id="5" name="object 5"/>
            <p:cNvSpPr/>
            <p:nvPr/>
          </p:nvSpPr>
          <p:spPr>
            <a:xfrm>
              <a:off x="0" y="0"/>
              <a:ext cx="192405" cy="6858000"/>
            </a:xfrm>
            <a:custGeom>
              <a:avLst/>
              <a:gdLst/>
              <a:ahLst/>
              <a:cxnLst/>
              <a:rect l="l" t="t" r="r" b="b"/>
              <a:pathLst>
                <a:path w="192405" h="6858000">
                  <a:moveTo>
                    <a:pt x="0" y="6858000"/>
                  </a:moveTo>
                  <a:lnTo>
                    <a:pt x="0" y="0"/>
                  </a:lnTo>
                  <a:lnTo>
                    <a:pt x="192023" y="0"/>
                  </a:lnTo>
                  <a:lnTo>
                    <a:pt x="192023" y="6858000"/>
                  </a:lnTo>
                  <a:lnTo>
                    <a:pt x="0" y="6858000"/>
                  </a:lnTo>
                  <a:close/>
                </a:path>
              </a:pathLst>
            </a:custGeom>
            <a:solidFill>
              <a:srgbClr val="FDBC09"/>
            </a:solidFill>
          </p:spPr>
          <p:txBody>
            <a:bodyPr wrap="square" lIns="0" tIns="0" rIns="0" bIns="0" rtlCol="0"/>
            <a:lstStyle/>
            <a:p>
              <a:endParaRPr/>
            </a:p>
          </p:txBody>
        </p:sp>
        <p:pic>
          <p:nvPicPr>
            <p:cNvPr id="6" name="object 6"/>
            <p:cNvPicPr/>
            <p:nvPr/>
          </p:nvPicPr>
          <p:blipFill>
            <a:blip r:embed="rId2" cstate="print"/>
            <a:stretch>
              <a:fillRect/>
            </a:stretch>
          </p:blipFill>
          <p:spPr>
            <a:xfrm>
              <a:off x="5349240" y="2502407"/>
              <a:ext cx="6577387" cy="2502408"/>
            </a:xfrm>
            <a:prstGeom prst="rect">
              <a:avLst/>
            </a:prstGeom>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97179"/>
            <a:ext cx="8321675" cy="694690"/>
          </a:xfrm>
          <a:prstGeom prst="rect">
            <a:avLst/>
          </a:prstGeom>
        </p:spPr>
        <p:txBody>
          <a:bodyPr vert="horz" wrap="square" lIns="0" tIns="11430" rIns="0" bIns="0" rtlCol="0">
            <a:spAutoFit/>
          </a:bodyPr>
          <a:lstStyle/>
          <a:p>
            <a:pPr marL="12700">
              <a:lnSpc>
                <a:spcPct val="100000"/>
              </a:lnSpc>
              <a:spcBef>
                <a:spcPts val="90"/>
              </a:spcBef>
            </a:pPr>
            <a:r>
              <a:rPr spc="-5" dirty="0"/>
              <a:t>Exclusive Pair</a:t>
            </a:r>
            <a:r>
              <a:rPr spc="-10" dirty="0"/>
              <a:t> </a:t>
            </a:r>
            <a:r>
              <a:rPr spc="-5" dirty="0"/>
              <a:t>communication</a:t>
            </a:r>
            <a:r>
              <a:rPr spc="-10" dirty="0"/>
              <a:t> </a:t>
            </a:r>
            <a:r>
              <a:rPr spc="-5" dirty="0"/>
              <a:t>model</a:t>
            </a:r>
          </a:p>
        </p:txBody>
      </p:sp>
      <p:sp>
        <p:nvSpPr>
          <p:cNvPr id="3" name="object 3"/>
          <p:cNvSpPr txBox="1"/>
          <p:nvPr/>
        </p:nvSpPr>
        <p:spPr>
          <a:xfrm>
            <a:off x="916939" y="1741804"/>
            <a:ext cx="4152900" cy="3996690"/>
          </a:xfrm>
          <a:prstGeom prst="rect">
            <a:avLst/>
          </a:prstGeom>
        </p:spPr>
        <p:txBody>
          <a:bodyPr vert="horz" wrap="square" lIns="0" tIns="130810" rIns="0" bIns="0" rtlCol="0">
            <a:spAutoFit/>
          </a:bodyPr>
          <a:lstStyle/>
          <a:p>
            <a:pPr marL="241300" marR="82550" indent="-228600">
              <a:lnSpc>
                <a:spcPct val="69900"/>
              </a:lnSpc>
              <a:spcBef>
                <a:spcPts val="1030"/>
              </a:spcBef>
              <a:buFont typeface="Arial MT"/>
              <a:buChar char="•"/>
              <a:tabLst>
                <a:tab pos="241300" algn="l"/>
              </a:tabLst>
            </a:pPr>
            <a:r>
              <a:rPr sz="2600" spc="-5" dirty="0">
                <a:latin typeface="Calibri"/>
                <a:cs typeface="Calibri"/>
              </a:rPr>
              <a:t>Exclusive</a:t>
            </a:r>
            <a:r>
              <a:rPr sz="2600" dirty="0">
                <a:latin typeface="Calibri"/>
                <a:cs typeface="Calibri"/>
              </a:rPr>
              <a:t> </a:t>
            </a:r>
            <a:r>
              <a:rPr sz="2600" spc="-5" dirty="0">
                <a:latin typeface="Calibri"/>
                <a:cs typeface="Calibri"/>
              </a:rPr>
              <a:t>Pair is</a:t>
            </a:r>
            <a:r>
              <a:rPr sz="2600" dirty="0">
                <a:latin typeface="Calibri"/>
                <a:cs typeface="Calibri"/>
              </a:rPr>
              <a:t> </a:t>
            </a:r>
            <a:r>
              <a:rPr sz="2600" spc="-5" dirty="0">
                <a:latin typeface="Calibri"/>
                <a:cs typeface="Calibri"/>
              </a:rPr>
              <a:t>a </a:t>
            </a:r>
            <a:r>
              <a:rPr sz="2600" dirty="0">
                <a:latin typeface="Calibri"/>
                <a:cs typeface="Calibri"/>
              </a:rPr>
              <a:t> </a:t>
            </a:r>
            <a:r>
              <a:rPr sz="2600" spc="-5" dirty="0">
                <a:latin typeface="Calibri"/>
                <a:cs typeface="Calibri"/>
              </a:rPr>
              <a:t>bidirectional, fully duplex </a:t>
            </a:r>
            <a:r>
              <a:rPr sz="2600" dirty="0">
                <a:latin typeface="Calibri"/>
                <a:cs typeface="Calibri"/>
              </a:rPr>
              <a:t> </a:t>
            </a:r>
            <a:r>
              <a:rPr sz="2600" spc="-5" dirty="0">
                <a:latin typeface="Calibri"/>
                <a:cs typeface="Calibri"/>
              </a:rPr>
              <a:t>communication model that </a:t>
            </a:r>
            <a:r>
              <a:rPr sz="2600" dirty="0">
                <a:latin typeface="Calibri"/>
                <a:cs typeface="Calibri"/>
              </a:rPr>
              <a:t> </a:t>
            </a:r>
            <a:r>
              <a:rPr sz="2600" spc="-5" dirty="0">
                <a:latin typeface="Calibri"/>
                <a:cs typeface="Calibri"/>
              </a:rPr>
              <a:t>uses a persistent connection </a:t>
            </a:r>
            <a:r>
              <a:rPr sz="2600" spc="-575" dirty="0">
                <a:latin typeface="Calibri"/>
                <a:cs typeface="Calibri"/>
              </a:rPr>
              <a:t> </a:t>
            </a:r>
            <a:r>
              <a:rPr sz="2600" spc="-5" dirty="0">
                <a:latin typeface="Calibri"/>
                <a:cs typeface="Calibri"/>
              </a:rPr>
              <a:t>between</a:t>
            </a:r>
            <a:r>
              <a:rPr sz="2600" dirty="0">
                <a:latin typeface="Calibri"/>
                <a:cs typeface="Calibri"/>
              </a:rPr>
              <a:t> </a:t>
            </a:r>
            <a:r>
              <a:rPr sz="2600" spc="-5" dirty="0">
                <a:latin typeface="Calibri"/>
                <a:cs typeface="Calibri"/>
              </a:rPr>
              <a:t>the</a:t>
            </a:r>
            <a:r>
              <a:rPr sz="2600" dirty="0">
                <a:latin typeface="Calibri"/>
                <a:cs typeface="Calibri"/>
              </a:rPr>
              <a:t> </a:t>
            </a:r>
            <a:r>
              <a:rPr sz="2600" spc="-5" dirty="0">
                <a:latin typeface="Calibri"/>
                <a:cs typeface="Calibri"/>
              </a:rPr>
              <a:t>client </a:t>
            </a:r>
            <a:r>
              <a:rPr sz="2600" spc="-10" dirty="0">
                <a:latin typeface="Calibri"/>
                <a:cs typeface="Calibri"/>
              </a:rPr>
              <a:t>and </a:t>
            </a:r>
            <a:r>
              <a:rPr sz="2600" spc="-5" dirty="0">
                <a:latin typeface="Calibri"/>
                <a:cs typeface="Calibri"/>
              </a:rPr>
              <a:t> server.</a:t>
            </a:r>
            <a:endParaRPr sz="2600">
              <a:latin typeface="Calibri"/>
              <a:cs typeface="Calibri"/>
            </a:endParaRPr>
          </a:p>
          <a:p>
            <a:pPr marL="241300" marR="6985" indent="-228600">
              <a:lnSpc>
                <a:spcPct val="69900"/>
              </a:lnSpc>
              <a:spcBef>
                <a:spcPts val="994"/>
              </a:spcBef>
              <a:buFont typeface="Arial MT"/>
              <a:buChar char="•"/>
              <a:tabLst>
                <a:tab pos="241300" algn="l"/>
              </a:tabLst>
            </a:pPr>
            <a:r>
              <a:rPr sz="2600" spc="-5" dirty="0">
                <a:latin typeface="Calibri"/>
                <a:cs typeface="Calibri"/>
              </a:rPr>
              <a:t>Once the connection is setup </a:t>
            </a:r>
            <a:r>
              <a:rPr sz="2600" spc="-575" dirty="0">
                <a:latin typeface="Calibri"/>
                <a:cs typeface="Calibri"/>
              </a:rPr>
              <a:t> </a:t>
            </a:r>
            <a:r>
              <a:rPr sz="2600" spc="-5" dirty="0">
                <a:latin typeface="Calibri"/>
                <a:cs typeface="Calibri"/>
              </a:rPr>
              <a:t>it</a:t>
            </a:r>
            <a:r>
              <a:rPr sz="2600" spc="-10" dirty="0">
                <a:latin typeface="Calibri"/>
                <a:cs typeface="Calibri"/>
              </a:rPr>
              <a:t> </a:t>
            </a:r>
            <a:r>
              <a:rPr sz="2600" spc="-5" dirty="0">
                <a:latin typeface="Calibri"/>
                <a:cs typeface="Calibri"/>
              </a:rPr>
              <a:t>remains open</a:t>
            </a:r>
            <a:r>
              <a:rPr sz="2600" dirty="0">
                <a:latin typeface="Calibri"/>
                <a:cs typeface="Calibri"/>
              </a:rPr>
              <a:t> </a:t>
            </a:r>
            <a:r>
              <a:rPr sz="2600" spc="-5" dirty="0">
                <a:latin typeface="Calibri"/>
                <a:cs typeface="Calibri"/>
              </a:rPr>
              <a:t>until the </a:t>
            </a:r>
            <a:r>
              <a:rPr sz="2600" dirty="0">
                <a:latin typeface="Calibri"/>
                <a:cs typeface="Calibri"/>
              </a:rPr>
              <a:t> </a:t>
            </a:r>
            <a:r>
              <a:rPr sz="2600" spc="-5" dirty="0">
                <a:latin typeface="Calibri"/>
                <a:cs typeface="Calibri"/>
              </a:rPr>
              <a:t>client</a:t>
            </a:r>
            <a:r>
              <a:rPr sz="2600" spc="-10" dirty="0">
                <a:latin typeface="Calibri"/>
                <a:cs typeface="Calibri"/>
              </a:rPr>
              <a:t> </a:t>
            </a:r>
            <a:r>
              <a:rPr sz="2600" spc="-5" dirty="0">
                <a:latin typeface="Calibri"/>
                <a:cs typeface="Calibri"/>
              </a:rPr>
              <a:t>sends a</a:t>
            </a:r>
            <a:r>
              <a:rPr sz="2600" dirty="0">
                <a:latin typeface="Calibri"/>
                <a:cs typeface="Calibri"/>
              </a:rPr>
              <a:t> </a:t>
            </a:r>
            <a:r>
              <a:rPr sz="2600" spc="-5" dirty="0">
                <a:latin typeface="Calibri"/>
                <a:cs typeface="Calibri"/>
              </a:rPr>
              <a:t>request to </a:t>
            </a:r>
            <a:r>
              <a:rPr sz="2600" dirty="0">
                <a:latin typeface="Calibri"/>
                <a:cs typeface="Calibri"/>
              </a:rPr>
              <a:t> </a:t>
            </a:r>
            <a:r>
              <a:rPr sz="2600" spc="-5" dirty="0">
                <a:latin typeface="Calibri"/>
                <a:cs typeface="Calibri"/>
              </a:rPr>
              <a:t>close the</a:t>
            </a:r>
            <a:r>
              <a:rPr sz="2600" dirty="0">
                <a:latin typeface="Calibri"/>
                <a:cs typeface="Calibri"/>
              </a:rPr>
              <a:t> </a:t>
            </a:r>
            <a:r>
              <a:rPr sz="2600" spc="-5" dirty="0">
                <a:latin typeface="Calibri"/>
                <a:cs typeface="Calibri"/>
              </a:rPr>
              <a:t>connection.</a:t>
            </a:r>
            <a:endParaRPr sz="2600">
              <a:latin typeface="Calibri"/>
              <a:cs typeface="Calibri"/>
            </a:endParaRPr>
          </a:p>
          <a:p>
            <a:pPr marL="241300" marR="5080" indent="-228600">
              <a:lnSpc>
                <a:spcPct val="69900"/>
              </a:lnSpc>
              <a:spcBef>
                <a:spcPts val="1000"/>
              </a:spcBef>
              <a:buFont typeface="Arial MT"/>
              <a:buChar char="•"/>
              <a:tabLst>
                <a:tab pos="241300" algn="l"/>
              </a:tabLst>
            </a:pPr>
            <a:r>
              <a:rPr sz="2600" spc="-5" dirty="0">
                <a:latin typeface="Calibri"/>
                <a:cs typeface="Calibri"/>
              </a:rPr>
              <a:t>Client</a:t>
            </a:r>
            <a:r>
              <a:rPr sz="2600" spc="-10" dirty="0">
                <a:latin typeface="Calibri"/>
                <a:cs typeface="Calibri"/>
              </a:rPr>
              <a:t> and</a:t>
            </a:r>
            <a:r>
              <a:rPr sz="2600" dirty="0">
                <a:latin typeface="Calibri"/>
                <a:cs typeface="Calibri"/>
              </a:rPr>
              <a:t> </a:t>
            </a:r>
            <a:r>
              <a:rPr sz="2600" spc="-5" dirty="0">
                <a:latin typeface="Calibri"/>
                <a:cs typeface="Calibri"/>
              </a:rPr>
              <a:t>server can</a:t>
            </a:r>
            <a:r>
              <a:rPr sz="2600" dirty="0">
                <a:latin typeface="Calibri"/>
                <a:cs typeface="Calibri"/>
              </a:rPr>
              <a:t> </a:t>
            </a:r>
            <a:r>
              <a:rPr sz="2600" spc="-5" dirty="0">
                <a:latin typeface="Calibri"/>
                <a:cs typeface="Calibri"/>
              </a:rPr>
              <a:t>send </a:t>
            </a:r>
            <a:r>
              <a:rPr sz="2600" dirty="0">
                <a:latin typeface="Calibri"/>
                <a:cs typeface="Calibri"/>
              </a:rPr>
              <a:t> </a:t>
            </a:r>
            <a:r>
              <a:rPr sz="2600" spc="-5" dirty="0">
                <a:latin typeface="Calibri"/>
                <a:cs typeface="Calibri"/>
              </a:rPr>
              <a:t>messages to each other after </a:t>
            </a:r>
            <a:r>
              <a:rPr sz="2600" spc="-575" dirty="0">
                <a:latin typeface="Calibri"/>
                <a:cs typeface="Calibri"/>
              </a:rPr>
              <a:t> </a:t>
            </a:r>
            <a:r>
              <a:rPr sz="2600" spc="-5" dirty="0">
                <a:latin typeface="Calibri"/>
                <a:cs typeface="Calibri"/>
              </a:rPr>
              <a:t>connection</a:t>
            </a:r>
            <a:r>
              <a:rPr sz="2600" dirty="0">
                <a:latin typeface="Calibri"/>
                <a:cs typeface="Calibri"/>
              </a:rPr>
              <a:t> </a:t>
            </a:r>
            <a:r>
              <a:rPr sz="2600" spc="-5" dirty="0">
                <a:latin typeface="Calibri"/>
                <a:cs typeface="Calibri"/>
              </a:rPr>
              <a:t>setup.</a:t>
            </a:r>
            <a:endParaRPr sz="2600">
              <a:latin typeface="Calibri"/>
              <a:cs typeface="Calibri"/>
            </a:endParaRPr>
          </a:p>
        </p:txBody>
      </p:sp>
      <p:grpSp>
        <p:nvGrpSpPr>
          <p:cNvPr id="4" name="object 4"/>
          <p:cNvGrpSpPr/>
          <p:nvPr/>
        </p:nvGrpSpPr>
        <p:grpSpPr>
          <a:xfrm>
            <a:off x="0" y="0"/>
            <a:ext cx="11725275" cy="6858000"/>
            <a:chOff x="0" y="0"/>
            <a:chExt cx="11725275" cy="6858000"/>
          </a:xfrm>
        </p:grpSpPr>
        <p:sp>
          <p:nvSpPr>
            <p:cNvPr id="5" name="object 5"/>
            <p:cNvSpPr/>
            <p:nvPr/>
          </p:nvSpPr>
          <p:spPr>
            <a:xfrm>
              <a:off x="0" y="0"/>
              <a:ext cx="192405" cy="6858000"/>
            </a:xfrm>
            <a:custGeom>
              <a:avLst/>
              <a:gdLst/>
              <a:ahLst/>
              <a:cxnLst/>
              <a:rect l="l" t="t" r="r" b="b"/>
              <a:pathLst>
                <a:path w="192405" h="6858000">
                  <a:moveTo>
                    <a:pt x="0" y="6858000"/>
                  </a:moveTo>
                  <a:lnTo>
                    <a:pt x="0" y="0"/>
                  </a:lnTo>
                  <a:lnTo>
                    <a:pt x="192023" y="0"/>
                  </a:lnTo>
                  <a:lnTo>
                    <a:pt x="192023" y="6858000"/>
                  </a:lnTo>
                  <a:lnTo>
                    <a:pt x="0" y="6858000"/>
                  </a:lnTo>
                  <a:close/>
                </a:path>
              </a:pathLst>
            </a:custGeom>
            <a:solidFill>
              <a:srgbClr val="FDBC09"/>
            </a:solidFill>
          </p:spPr>
          <p:txBody>
            <a:bodyPr wrap="square" lIns="0" tIns="0" rIns="0" bIns="0" rtlCol="0"/>
            <a:lstStyle/>
            <a:p>
              <a:endParaRPr/>
            </a:p>
          </p:txBody>
        </p:sp>
        <p:pic>
          <p:nvPicPr>
            <p:cNvPr id="6" name="object 6"/>
            <p:cNvPicPr/>
            <p:nvPr/>
          </p:nvPicPr>
          <p:blipFill>
            <a:blip r:embed="rId2" cstate="print"/>
            <a:stretch>
              <a:fillRect/>
            </a:stretch>
          </p:blipFill>
          <p:spPr>
            <a:xfrm>
              <a:off x="5835610" y="1837944"/>
              <a:ext cx="5889263" cy="4203929"/>
            </a:xfrm>
            <a:prstGeom prst="rect">
              <a:avLst/>
            </a:prstGeom>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97179"/>
            <a:ext cx="7479665" cy="694690"/>
          </a:xfrm>
          <a:prstGeom prst="rect">
            <a:avLst/>
          </a:prstGeom>
        </p:spPr>
        <p:txBody>
          <a:bodyPr vert="horz" wrap="square" lIns="0" tIns="11430" rIns="0" bIns="0" rtlCol="0">
            <a:spAutoFit/>
          </a:bodyPr>
          <a:lstStyle/>
          <a:p>
            <a:pPr marL="12700">
              <a:lnSpc>
                <a:spcPct val="100000"/>
              </a:lnSpc>
              <a:spcBef>
                <a:spcPts val="90"/>
              </a:spcBef>
            </a:pPr>
            <a:r>
              <a:rPr spc="-10" dirty="0"/>
              <a:t>REST-based</a:t>
            </a:r>
            <a:r>
              <a:rPr spc="-20" dirty="0"/>
              <a:t> </a:t>
            </a:r>
            <a:r>
              <a:rPr spc="-5" dirty="0"/>
              <a:t>Communication</a:t>
            </a:r>
            <a:r>
              <a:rPr spc="-15" dirty="0"/>
              <a:t> </a:t>
            </a:r>
            <a:r>
              <a:rPr spc="-5" dirty="0"/>
              <a:t>APIs</a:t>
            </a:r>
          </a:p>
        </p:txBody>
      </p:sp>
      <p:sp>
        <p:nvSpPr>
          <p:cNvPr id="3" name="object 3"/>
          <p:cNvSpPr txBox="1"/>
          <p:nvPr/>
        </p:nvSpPr>
        <p:spPr>
          <a:xfrm>
            <a:off x="916939" y="1757679"/>
            <a:ext cx="4170679" cy="3662679"/>
          </a:xfrm>
          <a:prstGeom prst="rect">
            <a:avLst/>
          </a:prstGeom>
        </p:spPr>
        <p:txBody>
          <a:bodyPr vert="horz" wrap="square" lIns="0" tIns="114935" rIns="0" bIns="0" rtlCol="0">
            <a:spAutoFit/>
          </a:bodyPr>
          <a:lstStyle/>
          <a:p>
            <a:pPr marL="241300" marR="5080" indent="-228600">
              <a:lnSpc>
                <a:spcPct val="69900"/>
              </a:lnSpc>
              <a:spcBef>
                <a:spcPts val="905"/>
              </a:spcBef>
              <a:buFont typeface="Arial MT"/>
              <a:buChar char="•"/>
              <a:tabLst>
                <a:tab pos="240665" algn="l"/>
                <a:tab pos="241300" algn="l"/>
              </a:tabLst>
            </a:pPr>
            <a:r>
              <a:rPr sz="2200" spc="-5" dirty="0">
                <a:latin typeface="Calibri"/>
                <a:cs typeface="Calibri"/>
              </a:rPr>
              <a:t>Representational State Transfer </a:t>
            </a:r>
            <a:r>
              <a:rPr sz="2200" dirty="0">
                <a:latin typeface="Calibri"/>
                <a:cs typeface="Calibri"/>
              </a:rPr>
              <a:t> </a:t>
            </a:r>
            <a:r>
              <a:rPr sz="2200" spc="-10" dirty="0">
                <a:latin typeface="Calibri"/>
                <a:cs typeface="Calibri"/>
              </a:rPr>
              <a:t>(REST) </a:t>
            </a:r>
            <a:r>
              <a:rPr sz="2200" dirty="0">
                <a:latin typeface="Calibri"/>
                <a:cs typeface="Calibri"/>
              </a:rPr>
              <a:t>is a set </a:t>
            </a:r>
            <a:r>
              <a:rPr sz="2200" spc="-5" dirty="0">
                <a:latin typeface="Calibri"/>
                <a:cs typeface="Calibri"/>
              </a:rPr>
              <a:t>of architectural </a:t>
            </a:r>
            <a:r>
              <a:rPr sz="2200" dirty="0">
                <a:latin typeface="Calibri"/>
                <a:cs typeface="Calibri"/>
              </a:rPr>
              <a:t> </a:t>
            </a:r>
            <a:r>
              <a:rPr sz="2200" spc="-5" dirty="0">
                <a:latin typeface="Calibri"/>
                <a:cs typeface="Calibri"/>
              </a:rPr>
              <a:t>principles by which you </a:t>
            </a:r>
            <a:r>
              <a:rPr sz="2200" dirty="0">
                <a:latin typeface="Calibri"/>
                <a:cs typeface="Calibri"/>
              </a:rPr>
              <a:t>can </a:t>
            </a:r>
            <a:r>
              <a:rPr sz="2200" spc="-5" dirty="0">
                <a:latin typeface="Calibri"/>
                <a:cs typeface="Calibri"/>
              </a:rPr>
              <a:t>design </a:t>
            </a:r>
            <a:r>
              <a:rPr sz="2200" spc="-484" dirty="0">
                <a:latin typeface="Calibri"/>
                <a:cs typeface="Calibri"/>
              </a:rPr>
              <a:t> </a:t>
            </a:r>
            <a:r>
              <a:rPr sz="2200" dirty="0">
                <a:latin typeface="Calibri"/>
                <a:cs typeface="Calibri"/>
              </a:rPr>
              <a:t>web </a:t>
            </a:r>
            <a:r>
              <a:rPr sz="2200" spc="-5" dirty="0">
                <a:latin typeface="Calibri"/>
                <a:cs typeface="Calibri"/>
              </a:rPr>
              <a:t>services </a:t>
            </a:r>
            <a:r>
              <a:rPr sz="2200" dirty="0">
                <a:latin typeface="Calibri"/>
                <a:cs typeface="Calibri"/>
              </a:rPr>
              <a:t>and web </a:t>
            </a:r>
            <a:r>
              <a:rPr sz="2200" spc="-5" dirty="0">
                <a:latin typeface="Calibri"/>
                <a:cs typeface="Calibri"/>
              </a:rPr>
              <a:t>APIs that </a:t>
            </a:r>
            <a:r>
              <a:rPr sz="2200" dirty="0">
                <a:latin typeface="Calibri"/>
                <a:cs typeface="Calibri"/>
              </a:rPr>
              <a:t> </a:t>
            </a:r>
            <a:r>
              <a:rPr sz="2200" spc="-5" dirty="0">
                <a:latin typeface="Calibri"/>
                <a:cs typeface="Calibri"/>
              </a:rPr>
              <a:t>focus </a:t>
            </a:r>
            <a:r>
              <a:rPr sz="2200" dirty="0">
                <a:latin typeface="Calibri"/>
                <a:cs typeface="Calibri"/>
              </a:rPr>
              <a:t>on a </a:t>
            </a:r>
            <a:r>
              <a:rPr sz="2200" spc="-5" dirty="0">
                <a:latin typeface="Calibri"/>
                <a:cs typeface="Calibri"/>
              </a:rPr>
              <a:t>system’s resources </a:t>
            </a:r>
            <a:r>
              <a:rPr sz="2200" dirty="0">
                <a:latin typeface="Calibri"/>
                <a:cs typeface="Calibri"/>
              </a:rPr>
              <a:t>and </a:t>
            </a:r>
            <a:r>
              <a:rPr sz="2200" spc="-484" dirty="0">
                <a:latin typeface="Calibri"/>
                <a:cs typeface="Calibri"/>
              </a:rPr>
              <a:t> </a:t>
            </a:r>
            <a:r>
              <a:rPr sz="2200" spc="-5" dirty="0">
                <a:latin typeface="Calibri"/>
                <a:cs typeface="Calibri"/>
              </a:rPr>
              <a:t>how</a:t>
            </a:r>
            <a:r>
              <a:rPr sz="2200" spc="110" dirty="0">
                <a:latin typeface="Calibri"/>
                <a:cs typeface="Calibri"/>
              </a:rPr>
              <a:t> </a:t>
            </a:r>
            <a:r>
              <a:rPr sz="2200" spc="-5" dirty="0">
                <a:latin typeface="Calibri"/>
                <a:cs typeface="Calibri"/>
              </a:rPr>
              <a:t>resource</a:t>
            </a:r>
            <a:r>
              <a:rPr sz="2200" spc="110" dirty="0">
                <a:latin typeface="Calibri"/>
                <a:cs typeface="Calibri"/>
              </a:rPr>
              <a:t> </a:t>
            </a:r>
            <a:r>
              <a:rPr sz="2200" spc="-5" dirty="0">
                <a:latin typeface="Calibri"/>
                <a:cs typeface="Calibri"/>
              </a:rPr>
              <a:t>states</a:t>
            </a:r>
            <a:r>
              <a:rPr sz="2200" spc="110" dirty="0">
                <a:latin typeface="Calibri"/>
                <a:cs typeface="Calibri"/>
              </a:rPr>
              <a:t> </a:t>
            </a:r>
            <a:r>
              <a:rPr sz="2200" spc="-5" dirty="0">
                <a:latin typeface="Calibri"/>
                <a:cs typeface="Calibri"/>
              </a:rPr>
              <a:t>are </a:t>
            </a:r>
            <a:r>
              <a:rPr sz="2200" dirty="0">
                <a:latin typeface="Calibri"/>
                <a:cs typeface="Calibri"/>
              </a:rPr>
              <a:t> </a:t>
            </a:r>
            <a:r>
              <a:rPr sz="2200" spc="-5" dirty="0">
                <a:latin typeface="Calibri"/>
                <a:cs typeface="Calibri"/>
              </a:rPr>
              <a:t>addressed</a:t>
            </a:r>
            <a:r>
              <a:rPr sz="2200" spc="-15" dirty="0">
                <a:latin typeface="Calibri"/>
                <a:cs typeface="Calibri"/>
              </a:rPr>
              <a:t> </a:t>
            </a:r>
            <a:r>
              <a:rPr sz="2200" dirty="0">
                <a:latin typeface="Calibri"/>
                <a:cs typeface="Calibri"/>
              </a:rPr>
              <a:t>and</a:t>
            </a:r>
            <a:r>
              <a:rPr sz="2200" spc="-15" dirty="0">
                <a:latin typeface="Calibri"/>
                <a:cs typeface="Calibri"/>
              </a:rPr>
              <a:t> </a:t>
            </a:r>
            <a:r>
              <a:rPr sz="2200" spc="-5" dirty="0">
                <a:latin typeface="Calibri"/>
                <a:cs typeface="Calibri"/>
              </a:rPr>
              <a:t>transferred.</a:t>
            </a:r>
            <a:endParaRPr sz="2200">
              <a:latin typeface="Calibri"/>
              <a:cs typeface="Calibri"/>
            </a:endParaRPr>
          </a:p>
          <a:p>
            <a:pPr marL="241300" marR="197485" indent="-228600">
              <a:lnSpc>
                <a:spcPct val="69900"/>
              </a:lnSpc>
              <a:spcBef>
                <a:spcPts val="1000"/>
              </a:spcBef>
              <a:buFont typeface="Arial MT"/>
              <a:buChar char="•"/>
              <a:tabLst>
                <a:tab pos="240665" algn="l"/>
                <a:tab pos="241300" algn="l"/>
              </a:tabLst>
            </a:pPr>
            <a:r>
              <a:rPr sz="2200" spc="-10" dirty="0">
                <a:latin typeface="Calibri"/>
                <a:cs typeface="Calibri"/>
              </a:rPr>
              <a:t>REST </a:t>
            </a:r>
            <a:r>
              <a:rPr sz="2200" spc="-5" dirty="0">
                <a:latin typeface="Calibri"/>
                <a:cs typeface="Calibri"/>
              </a:rPr>
              <a:t>APIs follow the request- </a:t>
            </a:r>
            <a:r>
              <a:rPr sz="2200" dirty="0">
                <a:latin typeface="Calibri"/>
                <a:cs typeface="Calibri"/>
              </a:rPr>
              <a:t> </a:t>
            </a:r>
            <a:r>
              <a:rPr sz="2200" spc="-5" dirty="0">
                <a:latin typeface="Calibri"/>
                <a:cs typeface="Calibri"/>
              </a:rPr>
              <a:t>response</a:t>
            </a:r>
            <a:r>
              <a:rPr sz="2200" spc="-30" dirty="0">
                <a:latin typeface="Calibri"/>
                <a:cs typeface="Calibri"/>
              </a:rPr>
              <a:t> </a:t>
            </a:r>
            <a:r>
              <a:rPr sz="2200" spc="-5" dirty="0">
                <a:latin typeface="Calibri"/>
                <a:cs typeface="Calibri"/>
              </a:rPr>
              <a:t>communication</a:t>
            </a:r>
            <a:r>
              <a:rPr sz="2200" spc="-30" dirty="0">
                <a:latin typeface="Calibri"/>
                <a:cs typeface="Calibri"/>
              </a:rPr>
              <a:t> </a:t>
            </a:r>
            <a:r>
              <a:rPr sz="2200" spc="-5" dirty="0">
                <a:latin typeface="Calibri"/>
                <a:cs typeface="Calibri"/>
              </a:rPr>
              <a:t>model.</a:t>
            </a:r>
            <a:endParaRPr sz="2200">
              <a:latin typeface="Calibri"/>
              <a:cs typeface="Calibri"/>
            </a:endParaRPr>
          </a:p>
          <a:p>
            <a:pPr marL="241300" marR="55880" indent="-228600">
              <a:lnSpc>
                <a:spcPct val="69900"/>
              </a:lnSpc>
              <a:spcBef>
                <a:spcPts val="994"/>
              </a:spcBef>
              <a:buFont typeface="Arial MT"/>
              <a:buChar char="•"/>
              <a:tabLst>
                <a:tab pos="240665" algn="l"/>
                <a:tab pos="241300" algn="l"/>
              </a:tabLst>
            </a:pPr>
            <a:r>
              <a:rPr sz="2200" spc="-5" dirty="0">
                <a:latin typeface="Calibri"/>
                <a:cs typeface="Calibri"/>
              </a:rPr>
              <a:t>The </a:t>
            </a:r>
            <a:r>
              <a:rPr sz="2200" spc="-10" dirty="0">
                <a:latin typeface="Calibri"/>
                <a:cs typeface="Calibri"/>
              </a:rPr>
              <a:t>REST </a:t>
            </a:r>
            <a:r>
              <a:rPr sz="2200" spc="-5" dirty="0">
                <a:latin typeface="Calibri"/>
                <a:cs typeface="Calibri"/>
              </a:rPr>
              <a:t>architectural constraints </a:t>
            </a:r>
            <a:r>
              <a:rPr sz="2200" spc="-484" dirty="0">
                <a:latin typeface="Calibri"/>
                <a:cs typeface="Calibri"/>
              </a:rPr>
              <a:t> </a:t>
            </a:r>
            <a:r>
              <a:rPr sz="2200" spc="-5" dirty="0">
                <a:latin typeface="Calibri"/>
                <a:cs typeface="Calibri"/>
              </a:rPr>
              <a:t>apply to the components, </a:t>
            </a:r>
            <a:r>
              <a:rPr sz="2200" dirty="0">
                <a:latin typeface="Calibri"/>
                <a:cs typeface="Calibri"/>
              </a:rPr>
              <a:t> </a:t>
            </a:r>
            <a:r>
              <a:rPr sz="2200" spc="-5" dirty="0">
                <a:latin typeface="Calibri"/>
                <a:cs typeface="Calibri"/>
              </a:rPr>
              <a:t>connectors, </a:t>
            </a:r>
            <a:r>
              <a:rPr sz="2200" dirty="0">
                <a:latin typeface="Calibri"/>
                <a:cs typeface="Calibri"/>
              </a:rPr>
              <a:t>and </a:t>
            </a:r>
            <a:r>
              <a:rPr sz="2200" spc="-5" dirty="0">
                <a:latin typeface="Calibri"/>
                <a:cs typeface="Calibri"/>
              </a:rPr>
              <a:t>data elements, </a:t>
            </a:r>
            <a:r>
              <a:rPr sz="2200" dirty="0">
                <a:latin typeface="Calibri"/>
                <a:cs typeface="Calibri"/>
              </a:rPr>
              <a:t> </a:t>
            </a:r>
            <a:r>
              <a:rPr sz="2200" spc="-5" dirty="0">
                <a:latin typeface="Calibri"/>
                <a:cs typeface="Calibri"/>
              </a:rPr>
              <a:t>within </a:t>
            </a:r>
            <a:r>
              <a:rPr sz="2200" dirty="0">
                <a:latin typeface="Calibri"/>
                <a:cs typeface="Calibri"/>
              </a:rPr>
              <a:t>a </a:t>
            </a:r>
            <a:r>
              <a:rPr sz="2200" spc="-5" dirty="0">
                <a:latin typeface="Calibri"/>
                <a:cs typeface="Calibri"/>
              </a:rPr>
              <a:t>distributed hypermedia </a:t>
            </a:r>
            <a:r>
              <a:rPr sz="2200" dirty="0">
                <a:latin typeface="Calibri"/>
                <a:cs typeface="Calibri"/>
              </a:rPr>
              <a:t> </a:t>
            </a:r>
            <a:r>
              <a:rPr sz="2200" spc="-5" dirty="0">
                <a:latin typeface="Calibri"/>
                <a:cs typeface="Calibri"/>
              </a:rPr>
              <a:t>system.</a:t>
            </a:r>
            <a:endParaRPr sz="2200">
              <a:latin typeface="Calibri"/>
              <a:cs typeface="Calibri"/>
            </a:endParaRPr>
          </a:p>
        </p:txBody>
      </p:sp>
      <p:grpSp>
        <p:nvGrpSpPr>
          <p:cNvPr id="4" name="object 4"/>
          <p:cNvGrpSpPr/>
          <p:nvPr/>
        </p:nvGrpSpPr>
        <p:grpSpPr>
          <a:xfrm>
            <a:off x="0" y="0"/>
            <a:ext cx="11840210" cy="6858000"/>
            <a:chOff x="0" y="0"/>
            <a:chExt cx="11840210" cy="6858000"/>
          </a:xfrm>
        </p:grpSpPr>
        <p:sp>
          <p:nvSpPr>
            <p:cNvPr id="5" name="object 5"/>
            <p:cNvSpPr/>
            <p:nvPr/>
          </p:nvSpPr>
          <p:spPr>
            <a:xfrm>
              <a:off x="0" y="0"/>
              <a:ext cx="192405" cy="6858000"/>
            </a:xfrm>
            <a:custGeom>
              <a:avLst/>
              <a:gdLst/>
              <a:ahLst/>
              <a:cxnLst/>
              <a:rect l="l" t="t" r="r" b="b"/>
              <a:pathLst>
                <a:path w="192405" h="6858000">
                  <a:moveTo>
                    <a:pt x="0" y="6858000"/>
                  </a:moveTo>
                  <a:lnTo>
                    <a:pt x="0" y="0"/>
                  </a:lnTo>
                  <a:lnTo>
                    <a:pt x="192023" y="0"/>
                  </a:lnTo>
                  <a:lnTo>
                    <a:pt x="192023" y="6858000"/>
                  </a:lnTo>
                  <a:lnTo>
                    <a:pt x="0" y="6858000"/>
                  </a:lnTo>
                  <a:close/>
                </a:path>
              </a:pathLst>
            </a:custGeom>
            <a:solidFill>
              <a:srgbClr val="FDBC09"/>
            </a:solidFill>
          </p:spPr>
          <p:txBody>
            <a:bodyPr wrap="square" lIns="0" tIns="0" rIns="0" bIns="0" rtlCol="0"/>
            <a:lstStyle/>
            <a:p>
              <a:endParaRPr/>
            </a:p>
          </p:txBody>
        </p:sp>
        <p:pic>
          <p:nvPicPr>
            <p:cNvPr id="6" name="object 6"/>
            <p:cNvPicPr/>
            <p:nvPr/>
          </p:nvPicPr>
          <p:blipFill>
            <a:blip r:embed="rId2" cstate="print"/>
            <a:stretch>
              <a:fillRect/>
            </a:stretch>
          </p:blipFill>
          <p:spPr>
            <a:xfrm>
              <a:off x="5123688" y="1929383"/>
              <a:ext cx="6716248" cy="4114800"/>
            </a:xfrm>
            <a:prstGeom prst="rect">
              <a:avLst/>
            </a:prstGeom>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97179"/>
            <a:ext cx="8176259" cy="694690"/>
          </a:xfrm>
          <a:prstGeom prst="rect">
            <a:avLst/>
          </a:prstGeom>
        </p:spPr>
        <p:txBody>
          <a:bodyPr vert="horz" wrap="square" lIns="0" tIns="11430" rIns="0" bIns="0" rtlCol="0">
            <a:spAutoFit/>
          </a:bodyPr>
          <a:lstStyle/>
          <a:p>
            <a:pPr marL="12700">
              <a:lnSpc>
                <a:spcPct val="100000"/>
              </a:lnSpc>
              <a:spcBef>
                <a:spcPts val="90"/>
              </a:spcBef>
            </a:pPr>
            <a:r>
              <a:rPr spc="-5" dirty="0"/>
              <a:t>IoT Levels </a:t>
            </a:r>
            <a:r>
              <a:rPr spc="-10" dirty="0"/>
              <a:t>&amp;</a:t>
            </a:r>
            <a:r>
              <a:rPr dirty="0"/>
              <a:t> </a:t>
            </a:r>
            <a:r>
              <a:rPr spc="-5" dirty="0"/>
              <a:t>Deployment</a:t>
            </a:r>
            <a:r>
              <a:rPr spc="-10" dirty="0"/>
              <a:t> </a:t>
            </a:r>
            <a:r>
              <a:rPr spc="-5" dirty="0"/>
              <a:t>Templates</a:t>
            </a:r>
          </a:p>
        </p:txBody>
      </p:sp>
      <p:sp>
        <p:nvSpPr>
          <p:cNvPr id="3" name="object 3"/>
          <p:cNvSpPr txBox="1"/>
          <p:nvPr/>
        </p:nvSpPr>
        <p:spPr>
          <a:xfrm>
            <a:off x="916939" y="1726311"/>
            <a:ext cx="10262235" cy="4054571"/>
          </a:xfrm>
          <a:prstGeom prst="rect">
            <a:avLst/>
          </a:prstGeom>
        </p:spPr>
        <p:txBody>
          <a:bodyPr vert="horz" wrap="square" lIns="0" tIns="60325" rIns="0" bIns="0" rtlCol="0">
            <a:spAutoFit/>
          </a:bodyPr>
          <a:lstStyle/>
          <a:p>
            <a:pPr marL="12700">
              <a:lnSpc>
                <a:spcPct val="100000"/>
              </a:lnSpc>
              <a:spcBef>
                <a:spcPts val="475"/>
              </a:spcBef>
            </a:pPr>
            <a:r>
              <a:rPr sz="2600" spc="-5" dirty="0">
                <a:latin typeface="Calibri"/>
                <a:cs typeface="Calibri"/>
              </a:rPr>
              <a:t>An IoT</a:t>
            </a:r>
            <a:r>
              <a:rPr sz="2600" dirty="0">
                <a:latin typeface="Calibri"/>
                <a:cs typeface="Calibri"/>
              </a:rPr>
              <a:t> </a:t>
            </a:r>
            <a:r>
              <a:rPr sz="2600" spc="-5" dirty="0">
                <a:latin typeface="Calibri"/>
                <a:cs typeface="Calibri"/>
              </a:rPr>
              <a:t>system</a:t>
            </a:r>
            <a:r>
              <a:rPr sz="2600" dirty="0">
                <a:latin typeface="Calibri"/>
                <a:cs typeface="Calibri"/>
              </a:rPr>
              <a:t> </a:t>
            </a:r>
            <a:r>
              <a:rPr sz="2600" spc="-5" dirty="0">
                <a:latin typeface="Calibri"/>
                <a:cs typeface="Calibri"/>
              </a:rPr>
              <a:t>comprises of</a:t>
            </a:r>
            <a:r>
              <a:rPr sz="2600" dirty="0">
                <a:latin typeface="Calibri"/>
                <a:cs typeface="Calibri"/>
              </a:rPr>
              <a:t> </a:t>
            </a:r>
            <a:r>
              <a:rPr sz="2600" spc="-5" dirty="0">
                <a:latin typeface="Calibri"/>
                <a:cs typeface="Calibri"/>
              </a:rPr>
              <a:t>the</a:t>
            </a:r>
            <a:r>
              <a:rPr sz="2600" dirty="0">
                <a:latin typeface="Calibri"/>
                <a:cs typeface="Calibri"/>
              </a:rPr>
              <a:t> </a:t>
            </a:r>
            <a:r>
              <a:rPr sz="2600" spc="-5" dirty="0">
                <a:latin typeface="Calibri"/>
                <a:cs typeface="Calibri"/>
              </a:rPr>
              <a:t>following</a:t>
            </a:r>
            <a:r>
              <a:rPr sz="2600" dirty="0">
                <a:latin typeface="Calibri"/>
                <a:cs typeface="Calibri"/>
              </a:rPr>
              <a:t> </a:t>
            </a:r>
            <a:r>
              <a:rPr sz="2600" spc="-5" dirty="0">
                <a:latin typeface="Calibri"/>
                <a:cs typeface="Calibri"/>
              </a:rPr>
              <a:t>components:</a:t>
            </a:r>
            <a:endParaRPr sz="2600" dirty="0">
              <a:latin typeface="Calibri"/>
              <a:cs typeface="Calibri"/>
            </a:endParaRPr>
          </a:p>
          <a:p>
            <a:pPr marL="241300" marR="5080" indent="-228600">
              <a:lnSpc>
                <a:spcPct val="80000"/>
              </a:lnSpc>
              <a:spcBef>
                <a:spcPts val="1000"/>
              </a:spcBef>
              <a:buFont typeface="Arial MT"/>
              <a:buChar char="•"/>
              <a:tabLst>
                <a:tab pos="241300" algn="l"/>
              </a:tabLst>
            </a:pPr>
            <a:r>
              <a:rPr sz="2600" b="1" spc="-5" dirty="0">
                <a:latin typeface="Calibri"/>
                <a:cs typeface="Calibri"/>
              </a:rPr>
              <a:t>Device</a:t>
            </a:r>
            <a:r>
              <a:rPr sz="2600" spc="-5" dirty="0">
                <a:latin typeface="Calibri"/>
                <a:cs typeface="Calibri"/>
              </a:rPr>
              <a:t>:</a:t>
            </a:r>
            <a:r>
              <a:rPr sz="2600" dirty="0">
                <a:latin typeface="Calibri"/>
                <a:cs typeface="Calibri"/>
              </a:rPr>
              <a:t> </a:t>
            </a:r>
            <a:r>
              <a:rPr sz="2600" spc="-5" dirty="0">
                <a:latin typeface="Calibri"/>
                <a:cs typeface="Calibri"/>
              </a:rPr>
              <a:t>An</a:t>
            </a:r>
            <a:r>
              <a:rPr sz="2600" spc="5" dirty="0">
                <a:latin typeface="Calibri"/>
                <a:cs typeface="Calibri"/>
              </a:rPr>
              <a:t> </a:t>
            </a:r>
            <a:r>
              <a:rPr sz="2600" spc="-5" dirty="0">
                <a:latin typeface="Calibri"/>
                <a:cs typeface="Calibri"/>
              </a:rPr>
              <a:t>IoT</a:t>
            </a:r>
            <a:r>
              <a:rPr sz="2600" spc="5" dirty="0">
                <a:latin typeface="Calibri"/>
                <a:cs typeface="Calibri"/>
              </a:rPr>
              <a:t> </a:t>
            </a:r>
            <a:r>
              <a:rPr sz="2600" spc="-5" dirty="0">
                <a:latin typeface="Calibri"/>
                <a:cs typeface="Calibri"/>
              </a:rPr>
              <a:t>device</a:t>
            </a:r>
            <a:r>
              <a:rPr sz="2600" spc="5" dirty="0">
                <a:latin typeface="Calibri"/>
                <a:cs typeface="Calibri"/>
              </a:rPr>
              <a:t> </a:t>
            </a:r>
            <a:r>
              <a:rPr sz="2600" spc="-5" dirty="0">
                <a:latin typeface="Calibri"/>
                <a:cs typeface="Calibri"/>
              </a:rPr>
              <a:t>allows</a:t>
            </a:r>
            <a:r>
              <a:rPr sz="2600" spc="5" dirty="0">
                <a:latin typeface="Calibri"/>
                <a:cs typeface="Calibri"/>
              </a:rPr>
              <a:t> </a:t>
            </a:r>
            <a:r>
              <a:rPr sz="2600" spc="-5" dirty="0">
                <a:latin typeface="Calibri"/>
                <a:cs typeface="Calibri"/>
              </a:rPr>
              <a:t>identification,</a:t>
            </a:r>
            <a:r>
              <a:rPr sz="2600" spc="5" dirty="0">
                <a:latin typeface="Calibri"/>
                <a:cs typeface="Calibri"/>
              </a:rPr>
              <a:t> </a:t>
            </a:r>
            <a:r>
              <a:rPr sz="2600" spc="-5" dirty="0">
                <a:latin typeface="Calibri"/>
                <a:cs typeface="Calibri"/>
              </a:rPr>
              <a:t>remote</a:t>
            </a:r>
            <a:r>
              <a:rPr sz="2600" spc="5" dirty="0">
                <a:latin typeface="Calibri"/>
                <a:cs typeface="Calibri"/>
              </a:rPr>
              <a:t> </a:t>
            </a:r>
            <a:r>
              <a:rPr sz="2600" spc="-5" dirty="0">
                <a:latin typeface="Calibri"/>
                <a:cs typeface="Calibri"/>
              </a:rPr>
              <a:t>sensing,</a:t>
            </a:r>
            <a:r>
              <a:rPr sz="2600" spc="5" dirty="0">
                <a:latin typeface="Calibri"/>
                <a:cs typeface="Calibri"/>
              </a:rPr>
              <a:t> </a:t>
            </a:r>
            <a:r>
              <a:rPr sz="2600" spc="-5" dirty="0">
                <a:latin typeface="Calibri"/>
                <a:cs typeface="Calibri"/>
              </a:rPr>
              <a:t>actuating</a:t>
            </a:r>
            <a:r>
              <a:rPr sz="2600" spc="5" dirty="0">
                <a:latin typeface="Calibri"/>
                <a:cs typeface="Calibri"/>
              </a:rPr>
              <a:t> </a:t>
            </a:r>
            <a:r>
              <a:rPr sz="2600" spc="-10" dirty="0">
                <a:latin typeface="Calibri"/>
                <a:cs typeface="Calibri"/>
              </a:rPr>
              <a:t>and </a:t>
            </a:r>
            <a:r>
              <a:rPr sz="2600" spc="-5" dirty="0">
                <a:latin typeface="Calibri"/>
                <a:cs typeface="Calibri"/>
              </a:rPr>
              <a:t> remote</a:t>
            </a:r>
            <a:r>
              <a:rPr sz="2600" spc="5" dirty="0">
                <a:latin typeface="Calibri"/>
                <a:cs typeface="Calibri"/>
              </a:rPr>
              <a:t> </a:t>
            </a:r>
            <a:r>
              <a:rPr sz="2600" spc="-5" dirty="0">
                <a:latin typeface="Calibri"/>
                <a:cs typeface="Calibri"/>
              </a:rPr>
              <a:t>monitoring</a:t>
            </a:r>
            <a:r>
              <a:rPr sz="2600" spc="5" dirty="0">
                <a:latin typeface="Calibri"/>
                <a:cs typeface="Calibri"/>
              </a:rPr>
              <a:t> </a:t>
            </a:r>
            <a:r>
              <a:rPr sz="2600" spc="-5" dirty="0">
                <a:latin typeface="Calibri"/>
                <a:cs typeface="Calibri"/>
              </a:rPr>
              <a:t>capabilities.</a:t>
            </a:r>
            <a:r>
              <a:rPr sz="2600" dirty="0">
                <a:latin typeface="Calibri"/>
                <a:cs typeface="Calibri"/>
              </a:rPr>
              <a:t> </a:t>
            </a:r>
          </a:p>
          <a:p>
            <a:pPr marL="241300" marR="384175" indent="-228600">
              <a:lnSpc>
                <a:spcPct val="80000"/>
              </a:lnSpc>
              <a:spcBef>
                <a:spcPts val="1000"/>
              </a:spcBef>
              <a:buFont typeface="Arial MT"/>
              <a:buChar char="•"/>
              <a:tabLst>
                <a:tab pos="241300" algn="l"/>
                <a:tab pos="1739900" algn="l"/>
                <a:tab pos="5053965" algn="l"/>
              </a:tabLst>
            </a:pPr>
            <a:r>
              <a:rPr sz="2600" b="1" spc="-5" dirty="0">
                <a:latin typeface="Calibri"/>
                <a:cs typeface="Calibri"/>
              </a:rPr>
              <a:t>Resource</a:t>
            </a:r>
            <a:r>
              <a:rPr sz="2600" spc="-5" dirty="0">
                <a:latin typeface="Calibri"/>
                <a:cs typeface="Calibri"/>
              </a:rPr>
              <a:t>:	Resources are</a:t>
            </a:r>
            <a:r>
              <a:rPr sz="2600" dirty="0">
                <a:latin typeface="Calibri"/>
                <a:cs typeface="Calibri"/>
              </a:rPr>
              <a:t> </a:t>
            </a:r>
            <a:r>
              <a:rPr sz="2600" spc="-5" dirty="0">
                <a:latin typeface="Calibri"/>
                <a:cs typeface="Calibri"/>
              </a:rPr>
              <a:t>software</a:t>
            </a:r>
            <a:r>
              <a:rPr sz="2600" spc="5" dirty="0">
                <a:latin typeface="Calibri"/>
                <a:cs typeface="Calibri"/>
              </a:rPr>
              <a:t> </a:t>
            </a:r>
            <a:r>
              <a:rPr sz="2600" spc="-5" dirty="0">
                <a:latin typeface="Calibri"/>
                <a:cs typeface="Calibri"/>
              </a:rPr>
              <a:t>components </a:t>
            </a:r>
            <a:r>
              <a:rPr sz="2600" spc="-10" dirty="0">
                <a:latin typeface="Calibri"/>
                <a:cs typeface="Calibri"/>
              </a:rPr>
              <a:t>on</a:t>
            </a:r>
            <a:r>
              <a:rPr sz="2600" spc="5" dirty="0">
                <a:latin typeface="Calibri"/>
                <a:cs typeface="Calibri"/>
              </a:rPr>
              <a:t> </a:t>
            </a:r>
            <a:r>
              <a:rPr sz="2600" spc="-5" dirty="0">
                <a:latin typeface="Calibri"/>
                <a:cs typeface="Calibri"/>
              </a:rPr>
              <a:t>the</a:t>
            </a:r>
            <a:r>
              <a:rPr sz="2600" dirty="0">
                <a:latin typeface="Calibri"/>
                <a:cs typeface="Calibri"/>
              </a:rPr>
              <a:t> </a:t>
            </a:r>
            <a:r>
              <a:rPr sz="2600" spc="-5" dirty="0">
                <a:latin typeface="Calibri"/>
                <a:cs typeface="Calibri"/>
              </a:rPr>
              <a:t>IoT</a:t>
            </a:r>
            <a:r>
              <a:rPr sz="2600" spc="5" dirty="0">
                <a:latin typeface="Calibri"/>
                <a:cs typeface="Calibri"/>
              </a:rPr>
              <a:t> </a:t>
            </a:r>
            <a:r>
              <a:rPr sz="2600" spc="-5" dirty="0">
                <a:latin typeface="Calibri"/>
                <a:cs typeface="Calibri"/>
              </a:rPr>
              <a:t>device</a:t>
            </a:r>
            <a:r>
              <a:rPr sz="2600" dirty="0">
                <a:latin typeface="Calibri"/>
                <a:cs typeface="Calibri"/>
              </a:rPr>
              <a:t> </a:t>
            </a:r>
            <a:r>
              <a:rPr sz="2600" spc="-5" dirty="0">
                <a:latin typeface="Calibri"/>
                <a:cs typeface="Calibri"/>
              </a:rPr>
              <a:t>for </a:t>
            </a:r>
            <a:r>
              <a:rPr sz="2600" dirty="0">
                <a:latin typeface="Calibri"/>
                <a:cs typeface="Calibri"/>
              </a:rPr>
              <a:t> </a:t>
            </a:r>
            <a:r>
              <a:rPr sz="2600" spc="-5" dirty="0">
                <a:latin typeface="Calibri"/>
                <a:cs typeface="Calibri"/>
              </a:rPr>
              <a:t>accessing,</a:t>
            </a:r>
            <a:r>
              <a:rPr sz="2600" dirty="0">
                <a:latin typeface="Calibri"/>
                <a:cs typeface="Calibri"/>
              </a:rPr>
              <a:t> </a:t>
            </a:r>
            <a:r>
              <a:rPr sz="2600" spc="-5" dirty="0">
                <a:latin typeface="Calibri"/>
                <a:cs typeface="Calibri"/>
              </a:rPr>
              <a:t>processing,</a:t>
            </a:r>
            <a:r>
              <a:rPr sz="2600" spc="5" dirty="0">
                <a:latin typeface="Calibri"/>
                <a:cs typeface="Calibri"/>
              </a:rPr>
              <a:t> </a:t>
            </a:r>
            <a:r>
              <a:rPr sz="2600" spc="-10" dirty="0">
                <a:latin typeface="Calibri"/>
                <a:cs typeface="Calibri"/>
              </a:rPr>
              <a:t>and</a:t>
            </a:r>
            <a:r>
              <a:rPr sz="2600" spc="5" dirty="0">
                <a:latin typeface="Calibri"/>
                <a:cs typeface="Calibri"/>
              </a:rPr>
              <a:t> </a:t>
            </a:r>
            <a:r>
              <a:rPr sz="2600" spc="-5" dirty="0">
                <a:latin typeface="Calibri"/>
                <a:cs typeface="Calibri"/>
              </a:rPr>
              <a:t>storing</a:t>
            </a:r>
            <a:r>
              <a:rPr sz="2600" spc="5" dirty="0">
                <a:latin typeface="Calibri"/>
                <a:cs typeface="Calibri"/>
              </a:rPr>
              <a:t> </a:t>
            </a:r>
            <a:r>
              <a:rPr sz="2600" spc="-5" dirty="0">
                <a:latin typeface="Calibri"/>
                <a:cs typeface="Calibri"/>
              </a:rPr>
              <a:t>sensor</a:t>
            </a:r>
            <a:r>
              <a:rPr sz="2600" dirty="0">
                <a:latin typeface="Calibri"/>
                <a:cs typeface="Calibri"/>
              </a:rPr>
              <a:t> </a:t>
            </a:r>
            <a:r>
              <a:rPr sz="2600" spc="-5" dirty="0">
                <a:latin typeface="Calibri"/>
                <a:cs typeface="Calibri"/>
              </a:rPr>
              <a:t>information,</a:t>
            </a:r>
            <a:r>
              <a:rPr sz="2600" spc="5" dirty="0">
                <a:latin typeface="Calibri"/>
                <a:cs typeface="Calibri"/>
              </a:rPr>
              <a:t> </a:t>
            </a:r>
            <a:r>
              <a:rPr sz="2600" spc="-5" dirty="0">
                <a:latin typeface="Calibri"/>
                <a:cs typeface="Calibri"/>
              </a:rPr>
              <a:t>or</a:t>
            </a:r>
            <a:r>
              <a:rPr sz="2600" dirty="0">
                <a:latin typeface="Calibri"/>
                <a:cs typeface="Calibri"/>
              </a:rPr>
              <a:t> </a:t>
            </a:r>
            <a:r>
              <a:rPr sz="2600" spc="-5" dirty="0">
                <a:latin typeface="Calibri"/>
                <a:cs typeface="Calibri"/>
              </a:rPr>
              <a:t>controlling </a:t>
            </a:r>
            <a:r>
              <a:rPr sz="2600" dirty="0">
                <a:latin typeface="Calibri"/>
                <a:cs typeface="Calibri"/>
              </a:rPr>
              <a:t> </a:t>
            </a:r>
            <a:r>
              <a:rPr sz="2600" spc="-5" dirty="0">
                <a:latin typeface="Calibri"/>
                <a:cs typeface="Calibri"/>
              </a:rPr>
              <a:t>actuators</a:t>
            </a:r>
            <a:r>
              <a:rPr sz="2600" spc="5" dirty="0">
                <a:latin typeface="Calibri"/>
                <a:cs typeface="Calibri"/>
              </a:rPr>
              <a:t> </a:t>
            </a:r>
            <a:r>
              <a:rPr sz="2600" spc="-5" dirty="0">
                <a:latin typeface="Calibri"/>
                <a:cs typeface="Calibri"/>
              </a:rPr>
              <a:t>connected</a:t>
            </a:r>
            <a:r>
              <a:rPr sz="2600" spc="15" dirty="0">
                <a:latin typeface="Calibri"/>
                <a:cs typeface="Calibri"/>
              </a:rPr>
              <a:t> </a:t>
            </a:r>
            <a:r>
              <a:rPr sz="2600" spc="-5" dirty="0">
                <a:latin typeface="Calibri"/>
                <a:cs typeface="Calibri"/>
              </a:rPr>
              <a:t>to</a:t>
            </a:r>
            <a:r>
              <a:rPr sz="2600" spc="15" dirty="0">
                <a:latin typeface="Calibri"/>
                <a:cs typeface="Calibri"/>
              </a:rPr>
              <a:t> </a:t>
            </a:r>
            <a:r>
              <a:rPr sz="2600" spc="-5" dirty="0">
                <a:latin typeface="Calibri"/>
                <a:cs typeface="Calibri"/>
              </a:rPr>
              <a:t>the</a:t>
            </a:r>
            <a:r>
              <a:rPr sz="2600" spc="10" dirty="0">
                <a:latin typeface="Calibri"/>
                <a:cs typeface="Calibri"/>
              </a:rPr>
              <a:t> </a:t>
            </a:r>
            <a:r>
              <a:rPr sz="2600" spc="-5" dirty="0">
                <a:latin typeface="Calibri"/>
                <a:cs typeface="Calibri"/>
              </a:rPr>
              <a:t>device.	Resources also include the software </a:t>
            </a:r>
            <a:r>
              <a:rPr sz="2600" spc="-570" dirty="0">
                <a:latin typeface="Calibri"/>
                <a:cs typeface="Calibri"/>
              </a:rPr>
              <a:t> </a:t>
            </a:r>
            <a:r>
              <a:rPr sz="2600" spc="-5" dirty="0">
                <a:latin typeface="Calibri"/>
                <a:cs typeface="Calibri"/>
              </a:rPr>
              <a:t>components that</a:t>
            </a:r>
            <a:r>
              <a:rPr sz="2600" dirty="0">
                <a:latin typeface="Calibri"/>
                <a:cs typeface="Calibri"/>
              </a:rPr>
              <a:t> </a:t>
            </a:r>
            <a:r>
              <a:rPr sz="2600" spc="-5" dirty="0">
                <a:latin typeface="Calibri"/>
                <a:cs typeface="Calibri"/>
              </a:rPr>
              <a:t>enable</a:t>
            </a:r>
            <a:r>
              <a:rPr sz="2600" spc="5" dirty="0">
                <a:latin typeface="Calibri"/>
                <a:cs typeface="Calibri"/>
              </a:rPr>
              <a:t> </a:t>
            </a:r>
            <a:r>
              <a:rPr sz="2600" spc="-5" dirty="0">
                <a:latin typeface="Calibri"/>
                <a:cs typeface="Calibri"/>
              </a:rPr>
              <a:t>network</a:t>
            </a:r>
            <a:r>
              <a:rPr sz="2600" dirty="0">
                <a:latin typeface="Calibri"/>
                <a:cs typeface="Calibri"/>
              </a:rPr>
              <a:t> </a:t>
            </a:r>
            <a:r>
              <a:rPr sz="2600" spc="-5" dirty="0">
                <a:latin typeface="Calibri"/>
                <a:cs typeface="Calibri"/>
              </a:rPr>
              <a:t>access</a:t>
            </a:r>
            <a:r>
              <a:rPr sz="2600" dirty="0">
                <a:latin typeface="Calibri"/>
                <a:cs typeface="Calibri"/>
              </a:rPr>
              <a:t> </a:t>
            </a:r>
            <a:r>
              <a:rPr sz="2600" spc="-5" dirty="0">
                <a:latin typeface="Calibri"/>
                <a:cs typeface="Calibri"/>
              </a:rPr>
              <a:t>for the</a:t>
            </a:r>
            <a:r>
              <a:rPr sz="2600" spc="5" dirty="0">
                <a:latin typeface="Calibri"/>
                <a:cs typeface="Calibri"/>
              </a:rPr>
              <a:t> </a:t>
            </a:r>
            <a:r>
              <a:rPr sz="2600" spc="-5" dirty="0">
                <a:latin typeface="Calibri"/>
                <a:cs typeface="Calibri"/>
              </a:rPr>
              <a:t>device.</a:t>
            </a:r>
            <a:endParaRPr sz="2600" dirty="0">
              <a:latin typeface="Calibri"/>
              <a:cs typeface="Calibri"/>
            </a:endParaRPr>
          </a:p>
          <a:p>
            <a:pPr marL="241300" marR="289560" indent="-228600">
              <a:lnSpc>
                <a:spcPct val="80000"/>
              </a:lnSpc>
              <a:spcBef>
                <a:spcPts val="994"/>
              </a:spcBef>
              <a:buFont typeface="Arial MT"/>
              <a:buChar char="•"/>
              <a:tabLst>
                <a:tab pos="241300" algn="l"/>
                <a:tab pos="2921635" algn="l"/>
              </a:tabLst>
            </a:pPr>
            <a:r>
              <a:rPr sz="2600" b="1" spc="-5" dirty="0">
                <a:latin typeface="Calibri"/>
                <a:cs typeface="Calibri"/>
              </a:rPr>
              <a:t>Controller</a:t>
            </a:r>
            <a:r>
              <a:rPr sz="2600" b="1" spc="20" dirty="0">
                <a:latin typeface="Calibri"/>
                <a:cs typeface="Calibri"/>
              </a:rPr>
              <a:t> </a:t>
            </a:r>
            <a:r>
              <a:rPr sz="2600" b="1" spc="-5" dirty="0">
                <a:latin typeface="Calibri"/>
                <a:cs typeface="Calibri"/>
              </a:rPr>
              <a:t>Service</a:t>
            </a:r>
            <a:r>
              <a:rPr sz="2600" spc="-5" dirty="0">
                <a:latin typeface="Calibri"/>
                <a:cs typeface="Calibri"/>
              </a:rPr>
              <a:t>:	Controller</a:t>
            </a:r>
            <a:r>
              <a:rPr sz="2600" dirty="0">
                <a:latin typeface="Calibri"/>
                <a:cs typeface="Calibri"/>
              </a:rPr>
              <a:t> </a:t>
            </a:r>
            <a:r>
              <a:rPr sz="2600" spc="-5" dirty="0">
                <a:latin typeface="Calibri"/>
                <a:cs typeface="Calibri"/>
              </a:rPr>
              <a:t>service</a:t>
            </a:r>
            <a:r>
              <a:rPr sz="2600" dirty="0">
                <a:latin typeface="Calibri"/>
                <a:cs typeface="Calibri"/>
              </a:rPr>
              <a:t> </a:t>
            </a:r>
            <a:r>
              <a:rPr sz="2600" spc="-5" dirty="0">
                <a:latin typeface="Calibri"/>
                <a:cs typeface="Calibri"/>
              </a:rPr>
              <a:t>is</a:t>
            </a:r>
            <a:r>
              <a:rPr sz="2600" dirty="0">
                <a:latin typeface="Calibri"/>
                <a:cs typeface="Calibri"/>
              </a:rPr>
              <a:t> </a:t>
            </a:r>
            <a:r>
              <a:rPr sz="2600" spc="-5" dirty="0">
                <a:latin typeface="Calibri"/>
                <a:cs typeface="Calibri"/>
              </a:rPr>
              <a:t>a</a:t>
            </a:r>
            <a:r>
              <a:rPr sz="2600" dirty="0">
                <a:latin typeface="Calibri"/>
                <a:cs typeface="Calibri"/>
              </a:rPr>
              <a:t> </a:t>
            </a:r>
            <a:r>
              <a:rPr sz="2600" spc="-5" dirty="0">
                <a:latin typeface="Calibri"/>
                <a:cs typeface="Calibri"/>
              </a:rPr>
              <a:t>native</a:t>
            </a:r>
            <a:r>
              <a:rPr sz="2600" spc="5" dirty="0">
                <a:latin typeface="Calibri"/>
                <a:cs typeface="Calibri"/>
              </a:rPr>
              <a:t> </a:t>
            </a:r>
            <a:r>
              <a:rPr sz="2600" spc="-5" dirty="0">
                <a:latin typeface="Calibri"/>
                <a:cs typeface="Calibri"/>
              </a:rPr>
              <a:t>service</a:t>
            </a:r>
            <a:r>
              <a:rPr sz="2600" dirty="0">
                <a:latin typeface="Calibri"/>
                <a:cs typeface="Calibri"/>
              </a:rPr>
              <a:t> </a:t>
            </a:r>
            <a:r>
              <a:rPr sz="2600" spc="-5" dirty="0">
                <a:latin typeface="Calibri"/>
                <a:cs typeface="Calibri"/>
              </a:rPr>
              <a:t>that</a:t>
            </a:r>
            <a:r>
              <a:rPr sz="2600" dirty="0">
                <a:latin typeface="Calibri"/>
                <a:cs typeface="Calibri"/>
              </a:rPr>
              <a:t> </a:t>
            </a:r>
            <a:r>
              <a:rPr sz="2600" spc="-5" dirty="0">
                <a:latin typeface="Calibri"/>
                <a:cs typeface="Calibri"/>
              </a:rPr>
              <a:t>runs </a:t>
            </a:r>
            <a:r>
              <a:rPr sz="2600" spc="-10" dirty="0">
                <a:latin typeface="Calibri"/>
                <a:cs typeface="Calibri"/>
              </a:rPr>
              <a:t>on</a:t>
            </a:r>
            <a:r>
              <a:rPr sz="2600" spc="5" dirty="0">
                <a:latin typeface="Calibri"/>
                <a:cs typeface="Calibri"/>
              </a:rPr>
              <a:t> </a:t>
            </a:r>
            <a:r>
              <a:rPr sz="2600" spc="-5" dirty="0">
                <a:latin typeface="Calibri"/>
                <a:cs typeface="Calibri"/>
              </a:rPr>
              <a:t>the </a:t>
            </a:r>
            <a:r>
              <a:rPr sz="2600" spc="-575" dirty="0">
                <a:latin typeface="Calibri"/>
                <a:cs typeface="Calibri"/>
              </a:rPr>
              <a:t> </a:t>
            </a:r>
            <a:r>
              <a:rPr sz="2600" spc="-5" dirty="0">
                <a:latin typeface="Calibri"/>
                <a:cs typeface="Calibri"/>
              </a:rPr>
              <a:t>device</a:t>
            </a:r>
            <a:r>
              <a:rPr sz="2600" spc="5" dirty="0">
                <a:latin typeface="Calibri"/>
                <a:cs typeface="Calibri"/>
              </a:rPr>
              <a:t> </a:t>
            </a:r>
            <a:r>
              <a:rPr sz="2600" spc="-10" dirty="0">
                <a:latin typeface="Calibri"/>
                <a:cs typeface="Calibri"/>
              </a:rPr>
              <a:t>and</a:t>
            </a:r>
            <a:r>
              <a:rPr sz="2600" spc="5" dirty="0">
                <a:latin typeface="Calibri"/>
                <a:cs typeface="Calibri"/>
              </a:rPr>
              <a:t> </a:t>
            </a:r>
            <a:r>
              <a:rPr sz="2600" spc="-5" dirty="0">
                <a:latin typeface="Calibri"/>
                <a:cs typeface="Calibri"/>
              </a:rPr>
              <a:t>interacts</a:t>
            </a:r>
            <a:r>
              <a:rPr sz="2600" spc="5" dirty="0">
                <a:latin typeface="Calibri"/>
                <a:cs typeface="Calibri"/>
              </a:rPr>
              <a:t> </a:t>
            </a:r>
            <a:r>
              <a:rPr sz="2600" spc="-5" dirty="0">
                <a:latin typeface="Calibri"/>
                <a:cs typeface="Calibri"/>
              </a:rPr>
              <a:t>with</a:t>
            </a:r>
            <a:r>
              <a:rPr sz="2600" spc="5" dirty="0">
                <a:latin typeface="Calibri"/>
                <a:cs typeface="Calibri"/>
              </a:rPr>
              <a:t> </a:t>
            </a:r>
            <a:r>
              <a:rPr sz="2600" spc="-5" dirty="0">
                <a:latin typeface="Calibri"/>
                <a:cs typeface="Calibri"/>
              </a:rPr>
              <a:t>the</a:t>
            </a:r>
            <a:r>
              <a:rPr sz="2600" spc="10" dirty="0">
                <a:latin typeface="Calibri"/>
                <a:cs typeface="Calibri"/>
              </a:rPr>
              <a:t> </a:t>
            </a:r>
            <a:r>
              <a:rPr sz="2600" spc="-5" dirty="0">
                <a:latin typeface="Calibri"/>
                <a:cs typeface="Calibri"/>
              </a:rPr>
              <a:t>web</a:t>
            </a:r>
            <a:r>
              <a:rPr sz="2600" spc="5" dirty="0">
                <a:latin typeface="Calibri"/>
                <a:cs typeface="Calibri"/>
              </a:rPr>
              <a:t> </a:t>
            </a:r>
            <a:r>
              <a:rPr sz="2600" spc="-5" dirty="0">
                <a:latin typeface="Calibri"/>
                <a:cs typeface="Calibri"/>
              </a:rPr>
              <a:t>services.</a:t>
            </a:r>
            <a:r>
              <a:rPr sz="2600" spc="5" dirty="0">
                <a:latin typeface="Calibri"/>
                <a:cs typeface="Calibri"/>
              </a:rPr>
              <a:t> </a:t>
            </a:r>
            <a:r>
              <a:rPr sz="2600" spc="-5" dirty="0">
                <a:latin typeface="Calibri"/>
                <a:cs typeface="Calibri"/>
              </a:rPr>
              <a:t>Controller</a:t>
            </a:r>
            <a:r>
              <a:rPr sz="2600" dirty="0">
                <a:latin typeface="Calibri"/>
                <a:cs typeface="Calibri"/>
              </a:rPr>
              <a:t> </a:t>
            </a:r>
            <a:r>
              <a:rPr sz="2600" spc="-5" dirty="0">
                <a:latin typeface="Calibri"/>
                <a:cs typeface="Calibri"/>
              </a:rPr>
              <a:t>service</a:t>
            </a:r>
            <a:r>
              <a:rPr sz="2600" spc="5" dirty="0">
                <a:latin typeface="Calibri"/>
                <a:cs typeface="Calibri"/>
              </a:rPr>
              <a:t> </a:t>
            </a:r>
            <a:r>
              <a:rPr sz="2600" spc="-5" dirty="0">
                <a:latin typeface="Calibri"/>
                <a:cs typeface="Calibri"/>
              </a:rPr>
              <a:t>sends</a:t>
            </a:r>
            <a:r>
              <a:rPr sz="2600" spc="5" dirty="0">
                <a:latin typeface="Calibri"/>
                <a:cs typeface="Calibri"/>
              </a:rPr>
              <a:t> </a:t>
            </a:r>
            <a:r>
              <a:rPr sz="2600" spc="-5" dirty="0">
                <a:latin typeface="Calibri"/>
                <a:cs typeface="Calibri"/>
              </a:rPr>
              <a:t>data </a:t>
            </a:r>
            <a:r>
              <a:rPr sz="2600" spc="-575" dirty="0">
                <a:latin typeface="Calibri"/>
                <a:cs typeface="Calibri"/>
              </a:rPr>
              <a:t> </a:t>
            </a:r>
            <a:r>
              <a:rPr sz="2600" spc="-5" dirty="0">
                <a:latin typeface="Calibri"/>
                <a:cs typeface="Calibri"/>
              </a:rPr>
              <a:t>from</a:t>
            </a:r>
            <a:r>
              <a:rPr sz="2600" dirty="0">
                <a:latin typeface="Calibri"/>
                <a:cs typeface="Calibri"/>
              </a:rPr>
              <a:t> </a:t>
            </a:r>
            <a:r>
              <a:rPr sz="2600" spc="-5" dirty="0">
                <a:latin typeface="Calibri"/>
                <a:cs typeface="Calibri"/>
              </a:rPr>
              <a:t>the</a:t>
            </a:r>
            <a:r>
              <a:rPr sz="2600" spc="5" dirty="0">
                <a:latin typeface="Calibri"/>
                <a:cs typeface="Calibri"/>
              </a:rPr>
              <a:t> </a:t>
            </a:r>
            <a:r>
              <a:rPr sz="2600" spc="-5" dirty="0">
                <a:latin typeface="Calibri"/>
                <a:cs typeface="Calibri"/>
              </a:rPr>
              <a:t>device</a:t>
            </a:r>
            <a:r>
              <a:rPr sz="2600" spc="5" dirty="0">
                <a:latin typeface="Calibri"/>
                <a:cs typeface="Calibri"/>
              </a:rPr>
              <a:t> </a:t>
            </a:r>
            <a:r>
              <a:rPr sz="2600" spc="-5" dirty="0">
                <a:latin typeface="Calibri"/>
                <a:cs typeface="Calibri"/>
              </a:rPr>
              <a:t>to</a:t>
            </a:r>
            <a:r>
              <a:rPr sz="2600" spc="5" dirty="0">
                <a:latin typeface="Calibri"/>
                <a:cs typeface="Calibri"/>
              </a:rPr>
              <a:t> </a:t>
            </a:r>
            <a:r>
              <a:rPr sz="2600" spc="-5" dirty="0">
                <a:latin typeface="Calibri"/>
                <a:cs typeface="Calibri"/>
              </a:rPr>
              <a:t>the</a:t>
            </a:r>
            <a:r>
              <a:rPr sz="2600" spc="5" dirty="0">
                <a:latin typeface="Calibri"/>
                <a:cs typeface="Calibri"/>
              </a:rPr>
              <a:t> </a:t>
            </a:r>
            <a:r>
              <a:rPr sz="2600" spc="-5" dirty="0">
                <a:latin typeface="Calibri"/>
                <a:cs typeface="Calibri"/>
              </a:rPr>
              <a:t>web</a:t>
            </a:r>
            <a:r>
              <a:rPr sz="2600" spc="5" dirty="0">
                <a:latin typeface="Calibri"/>
                <a:cs typeface="Calibri"/>
              </a:rPr>
              <a:t> </a:t>
            </a:r>
            <a:r>
              <a:rPr sz="2600" spc="-5" dirty="0">
                <a:latin typeface="Calibri"/>
                <a:cs typeface="Calibri"/>
              </a:rPr>
              <a:t>service</a:t>
            </a:r>
            <a:r>
              <a:rPr sz="2600" spc="5" dirty="0">
                <a:latin typeface="Calibri"/>
                <a:cs typeface="Calibri"/>
              </a:rPr>
              <a:t> </a:t>
            </a:r>
            <a:r>
              <a:rPr sz="2600" spc="-10" dirty="0">
                <a:latin typeface="Calibri"/>
                <a:cs typeface="Calibri"/>
              </a:rPr>
              <a:t>and</a:t>
            </a:r>
            <a:r>
              <a:rPr sz="2600" spc="5" dirty="0">
                <a:latin typeface="Calibri"/>
                <a:cs typeface="Calibri"/>
              </a:rPr>
              <a:t> </a:t>
            </a:r>
            <a:r>
              <a:rPr sz="2600" spc="-5" dirty="0">
                <a:latin typeface="Calibri"/>
                <a:cs typeface="Calibri"/>
              </a:rPr>
              <a:t>receives</a:t>
            </a:r>
            <a:r>
              <a:rPr sz="2600" dirty="0">
                <a:latin typeface="Calibri"/>
                <a:cs typeface="Calibri"/>
              </a:rPr>
              <a:t> </a:t>
            </a:r>
            <a:r>
              <a:rPr sz="2600" spc="-5" dirty="0">
                <a:latin typeface="Calibri"/>
                <a:cs typeface="Calibri"/>
              </a:rPr>
              <a:t>commands from</a:t>
            </a:r>
            <a:r>
              <a:rPr sz="2600" spc="5" dirty="0">
                <a:latin typeface="Calibri"/>
                <a:cs typeface="Calibri"/>
              </a:rPr>
              <a:t> </a:t>
            </a:r>
            <a:r>
              <a:rPr sz="2600" spc="-5" dirty="0">
                <a:latin typeface="Calibri"/>
                <a:cs typeface="Calibri"/>
              </a:rPr>
              <a:t>the </a:t>
            </a:r>
            <a:r>
              <a:rPr sz="2600" dirty="0">
                <a:latin typeface="Calibri"/>
                <a:cs typeface="Calibri"/>
              </a:rPr>
              <a:t> </a:t>
            </a:r>
            <a:r>
              <a:rPr sz="2600" spc="-5" dirty="0">
                <a:latin typeface="Calibri"/>
                <a:cs typeface="Calibri"/>
              </a:rPr>
              <a:t>application</a:t>
            </a:r>
            <a:r>
              <a:rPr sz="2600" dirty="0">
                <a:latin typeface="Calibri"/>
                <a:cs typeface="Calibri"/>
              </a:rPr>
              <a:t> </a:t>
            </a:r>
            <a:r>
              <a:rPr sz="2600" spc="-5" dirty="0">
                <a:latin typeface="Calibri"/>
                <a:cs typeface="Calibri"/>
              </a:rPr>
              <a:t>(via</a:t>
            </a:r>
            <a:r>
              <a:rPr sz="2600" spc="5" dirty="0">
                <a:latin typeface="Calibri"/>
                <a:cs typeface="Calibri"/>
              </a:rPr>
              <a:t> </a:t>
            </a:r>
            <a:r>
              <a:rPr sz="2600" spc="-5" dirty="0">
                <a:latin typeface="Calibri"/>
                <a:cs typeface="Calibri"/>
              </a:rPr>
              <a:t>web</a:t>
            </a:r>
            <a:r>
              <a:rPr sz="2600" spc="5" dirty="0">
                <a:latin typeface="Calibri"/>
                <a:cs typeface="Calibri"/>
              </a:rPr>
              <a:t> </a:t>
            </a:r>
            <a:r>
              <a:rPr sz="2600" spc="-5" dirty="0">
                <a:latin typeface="Calibri"/>
                <a:cs typeface="Calibri"/>
              </a:rPr>
              <a:t>services)</a:t>
            </a:r>
            <a:r>
              <a:rPr sz="2600" spc="5" dirty="0">
                <a:latin typeface="Calibri"/>
                <a:cs typeface="Calibri"/>
              </a:rPr>
              <a:t> </a:t>
            </a:r>
            <a:r>
              <a:rPr sz="2600" spc="-5" dirty="0">
                <a:latin typeface="Calibri"/>
                <a:cs typeface="Calibri"/>
              </a:rPr>
              <a:t>for</a:t>
            </a:r>
            <a:r>
              <a:rPr sz="2600" dirty="0">
                <a:latin typeface="Calibri"/>
                <a:cs typeface="Calibri"/>
              </a:rPr>
              <a:t> </a:t>
            </a:r>
            <a:r>
              <a:rPr sz="2600" spc="-5" dirty="0">
                <a:latin typeface="Calibri"/>
                <a:cs typeface="Calibri"/>
              </a:rPr>
              <a:t>controlling</a:t>
            </a:r>
            <a:r>
              <a:rPr sz="2600" spc="5" dirty="0">
                <a:latin typeface="Calibri"/>
                <a:cs typeface="Calibri"/>
              </a:rPr>
              <a:t> </a:t>
            </a:r>
            <a:r>
              <a:rPr sz="2600" spc="-5" dirty="0">
                <a:latin typeface="Calibri"/>
                <a:cs typeface="Calibri"/>
              </a:rPr>
              <a:t>the</a:t>
            </a:r>
            <a:r>
              <a:rPr sz="2600" spc="5" dirty="0">
                <a:latin typeface="Calibri"/>
                <a:cs typeface="Calibri"/>
              </a:rPr>
              <a:t> </a:t>
            </a:r>
            <a:r>
              <a:rPr sz="2600" spc="-5" dirty="0">
                <a:latin typeface="Calibri"/>
                <a:cs typeface="Calibri"/>
              </a:rPr>
              <a:t>device.</a:t>
            </a:r>
            <a:endParaRPr sz="2600" dirty="0">
              <a:latin typeface="Calibri"/>
              <a:cs typeface="Calibri"/>
            </a:endParaRPr>
          </a:p>
        </p:txBody>
      </p:sp>
      <p:sp>
        <p:nvSpPr>
          <p:cNvPr id="4" name="object 4"/>
          <p:cNvSpPr/>
          <p:nvPr/>
        </p:nvSpPr>
        <p:spPr>
          <a:xfrm>
            <a:off x="0" y="0"/>
            <a:ext cx="192405" cy="6858000"/>
          </a:xfrm>
          <a:custGeom>
            <a:avLst/>
            <a:gdLst/>
            <a:ahLst/>
            <a:cxnLst/>
            <a:rect l="l" t="t" r="r" b="b"/>
            <a:pathLst>
              <a:path w="192405" h="6858000">
                <a:moveTo>
                  <a:pt x="0" y="6858000"/>
                </a:moveTo>
                <a:lnTo>
                  <a:pt x="0" y="0"/>
                </a:lnTo>
                <a:lnTo>
                  <a:pt x="192023" y="0"/>
                </a:lnTo>
                <a:lnTo>
                  <a:pt x="192023" y="6858000"/>
                </a:lnTo>
                <a:lnTo>
                  <a:pt x="0" y="6858000"/>
                </a:lnTo>
                <a:close/>
              </a:path>
            </a:pathLst>
          </a:custGeom>
          <a:solidFill>
            <a:srgbClr val="FDBC09"/>
          </a:solid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97179"/>
            <a:ext cx="8176259" cy="694690"/>
          </a:xfrm>
          <a:prstGeom prst="rect">
            <a:avLst/>
          </a:prstGeom>
        </p:spPr>
        <p:txBody>
          <a:bodyPr vert="horz" wrap="square" lIns="0" tIns="11430" rIns="0" bIns="0" rtlCol="0">
            <a:spAutoFit/>
          </a:bodyPr>
          <a:lstStyle/>
          <a:p>
            <a:pPr marL="12700">
              <a:lnSpc>
                <a:spcPct val="100000"/>
              </a:lnSpc>
              <a:spcBef>
                <a:spcPts val="90"/>
              </a:spcBef>
            </a:pPr>
            <a:r>
              <a:rPr spc="-5" dirty="0"/>
              <a:t>IoT Levels </a:t>
            </a:r>
            <a:r>
              <a:rPr spc="-10" dirty="0"/>
              <a:t>&amp;</a:t>
            </a:r>
            <a:r>
              <a:rPr dirty="0"/>
              <a:t> </a:t>
            </a:r>
            <a:r>
              <a:rPr spc="-5" dirty="0"/>
              <a:t>Deployment</a:t>
            </a:r>
            <a:r>
              <a:rPr spc="-10" dirty="0"/>
              <a:t> </a:t>
            </a:r>
            <a:r>
              <a:rPr spc="-5" dirty="0"/>
              <a:t>Templates</a:t>
            </a:r>
          </a:p>
        </p:txBody>
      </p:sp>
      <p:sp>
        <p:nvSpPr>
          <p:cNvPr id="3" name="object 3"/>
          <p:cNvSpPr txBox="1"/>
          <p:nvPr/>
        </p:nvSpPr>
        <p:spPr>
          <a:xfrm>
            <a:off x="916939" y="1775460"/>
            <a:ext cx="10290175" cy="4286885"/>
          </a:xfrm>
          <a:prstGeom prst="rect">
            <a:avLst/>
          </a:prstGeom>
        </p:spPr>
        <p:txBody>
          <a:bodyPr vert="horz" wrap="square" lIns="0" tIns="90170" rIns="0" bIns="0" rtlCol="0">
            <a:spAutoFit/>
          </a:bodyPr>
          <a:lstStyle/>
          <a:p>
            <a:pPr marL="241300" marR="104775" indent="-228600">
              <a:lnSpc>
                <a:spcPct val="80000"/>
              </a:lnSpc>
              <a:spcBef>
                <a:spcPts val="710"/>
              </a:spcBef>
              <a:buFont typeface="Arial MT"/>
              <a:buChar char="•"/>
              <a:tabLst>
                <a:tab pos="241300" algn="l"/>
              </a:tabLst>
            </a:pPr>
            <a:r>
              <a:rPr sz="2600" b="1" spc="-5" dirty="0">
                <a:latin typeface="Calibri"/>
                <a:cs typeface="Calibri"/>
              </a:rPr>
              <a:t>Database</a:t>
            </a:r>
            <a:r>
              <a:rPr sz="2600" spc="-5" dirty="0">
                <a:latin typeface="Calibri"/>
                <a:cs typeface="Calibri"/>
              </a:rPr>
              <a:t>:</a:t>
            </a:r>
            <a:r>
              <a:rPr sz="2600" dirty="0">
                <a:latin typeface="Calibri"/>
                <a:cs typeface="Calibri"/>
              </a:rPr>
              <a:t> </a:t>
            </a:r>
            <a:r>
              <a:rPr sz="2600" spc="-5" dirty="0">
                <a:latin typeface="Calibri"/>
                <a:cs typeface="Calibri"/>
              </a:rPr>
              <a:t>Database</a:t>
            </a:r>
            <a:r>
              <a:rPr sz="2600" spc="5" dirty="0">
                <a:latin typeface="Calibri"/>
                <a:cs typeface="Calibri"/>
              </a:rPr>
              <a:t> </a:t>
            </a:r>
            <a:r>
              <a:rPr sz="2600" spc="-5" dirty="0">
                <a:latin typeface="Calibri"/>
                <a:cs typeface="Calibri"/>
              </a:rPr>
              <a:t>can</a:t>
            </a:r>
            <a:r>
              <a:rPr sz="2600" spc="5" dirty="0">
                <a:latin typeface="Calibri"/>
                <a:cs typeface="Calibri"/>
              </a:rPr>
              <a:t> </a:t>
            </a:r>
            <a:r>
              <a:rPr sz="2600" spc="-10" dirty="0">
                <a:latin typeface="Calibri"/>
                <a:cs typeface="Calibri"/>
              </a:rPr>
              <a:t>be</a:t>
            </a:r>
            <a:r>
              <a:rPr sz="2600" spc="5" dirty="0">
                <a:latin typeface="Calibri"/>
                <a:cs typeface="Calibri"/>
              </a:rPr>
              <a:t> </a:t>
            </a:r>
            <a:r>
              <a:rPr sz="2600" spc="-5" dirty="0">
                <a:latin typeface="Calibri"/>
                <a:cs typeface="Calibri"/>
              </a:rPr>
              <a:t>either</a:t>
            </a:r>
            <a:r>
              <a:rPr sz="2600" dirty="0">
                <a:latin typeface="Calibri"/>
                <a:cs typeface="Calibri"/>
              </a:rPr>
              <a:t> </a:t>
            </a:r>
            <a:r>
              <a:rPr sz="2600" spc="-5" dirty="0">
                <a:latin typeface="Calibri"/>
                <a:cs typeface="Calibri"/>
              </a:rPr>
              <a:t>local</a:t>
            </a:r>
            <a:r>
              <a:rPr sz="2600" dirty="0">
                <a:latin typeface="Calibri"/>
                <a:cs typeface="Calibri"/>
              </a:rPr>
              <a:t> </a:t>
            </a:r>
            <a:r>
              <a:rPr sz="2600" spc="-5" dirty="0">
                <a:latin typeface="Calibri"/>
                <a:cs typeface="Calibri"/>
              </a:rPr>
              <a:t>or</a:t>
            </a:r>
            <a:r>
              <a:rPr sz="2600" dirty="0">
                <a:latin typeface="Calibri"/>
                <a:cs typeface="Calibri"/>
              </a:rPr>
              <a:t> </a:t>
            </a:r>
            <a:r>
              <a:rPr sz="2600" spc="-5" dirty="0">
                <a:latin typeface="Calibri"/>
                <a:cs typeface="Calibri"/>
              </a:rPr>
              <a:t>in</a:t>
            </a:r>
            <a:r>
              <a:rPr sz="2600" spc="5" dirty="0">
                <a:latin typeface="Calibri"/>
                <a:cs typeface="Calibri"/>
              </a:rPr>
              <a:t> </a:t>
            </a:r>
            <a:r>
              <a:rPr sz="2600" spc="-5" dirty="0">
                <a:latin typeface="Calibri"/>
                <a:cs typeface="Calibri"/>
              </a:rPr>
              <a:t>the</a:t>
            </a:r>
            <a:r>
              <a:rPr sz="2600" spc="10" dirty="0">
                <a:latin typeface="Calibri"/>
                <a:cs typeface="Calibri"/>
              </a:rPr>
              <a:t> </a:t>
            </a:r>
            <a:r>
              <a:rPr sz="2600" spc="-5" dirty="0">
                <a:latin typeface="Calibri"/>
                <a:cs typeface="Calibri"/>
              </a:rPr>
              <a:t>cloud</a:t>
            </a:r>
            <a:r>
              <a:rPr sz="2600" spc="5" dirty="0">
                <a:latin typeface="Calibri"/>
                <a:cs typeface="Calibri"/>
              </a:rPr>
              <a:t> </a:t>
            </a:r>
            <a:r>
              <a:rPr sz="2600" spc="-10" dirty="0">
                <a:latin typeface="Calibri"/>
                <a:cs typeface="Calibri"/>
              </a:rPr>
              <a:t>and</a:t>
            </a:r>
            <a:r>
              <a:rPr sz="2600" spc="5" dirty="0">
                <a:latin typeface="Calibri"/>
                <a:cs typeface="Calibri"/>
              </a:rPr>
              <a:t> </a:t>
            </a:r>
            <a:r>
              <a:rPr sz="2600" spc="-5" dirty="0">
                <a:latin typeface="Calibri"/>
                <a:cs typeface="Calibri"/>
              </a:rPr>
              <a:t>stores</a:t>
            </a:r>
            <a:r>
              <a:rPr sz="2600" dirty="0">
                <a:latin typeface="Calibri"/>
                <a:cs typeface="Calibri"/>
              </a:rPr>
              <a:t> </a:t>
            </a:r>
            <a:r>
              <a:rPr sz="2600" spc="-5" dirty="0">
                <a:latin typeface="Calibri"/>
                <a:cs typeface="Calibri"/>
              </a:rPr>
              <a:t>the</a:t>
            </a:r>
            <a:r>
              <a:rPr sz="2600" spc="5" dirty="0">
                <a:latin typeface="Calibri"/>
                <a:cs typeface="Calibri"/>
              </a:rPr>
              <a:t> </a:t>
            </a:r>
            <a:r>
              <a:rPr sz="2600" spc="-5" dirty="0">
                <a:latin typeface="Calibri"/>
                <a:cs typeface="Calibri"/>
              </a:rPr>
              <a:t>data </a:t>
            </a:r>
            <a:r>
              <a:rPr sz="2600" spc="-570" dirty="0">
                <a:latin typeface="Calibri"/>
                <a:cs typeface="Calibri"/>
              </a:rPr>
              <a:t> </a:t>
            </a:r>
            <a:r>
              <a:rPr sz="2600" spc="-5" dirty="0">
                <a:latin typeface="Calibri"/>
                <a:cs typeface="Calibri"/>
              </a:rPr>
              <a:t>generated</a:t>
            </a:r>
            <a:r>
              <a:rPr sz="2600" dirty="0">
                <a:latin typeface="Calibri"/>
                <a:cs typeface="Calibri"/>
              </a:rPr>
              <a:t> </a:t>
            </a:r>
            <a:r>
              <a:rPr sz="2600" spc="-5" dirty="0">
                <a:latin typeface="Calibri"/>
                <a:cs typeface="Calibri"/>
              </a:rPr>
              <a:t>by</a:t>
            </a:r>
            <a:r>
              <a:rPr sz="2600" dirty="0">
                <a:latin typeface="Calibri"/>
                <a:cs typeface="Calibri"/>
              </a:rPr>
              <a:t> </a:t>
            </a:r>
            <a:r>
              <a:rPr sz="2600" spc="-5" dirty="0">
                <a:latin typeface="Calibri"/>
                <a:cs typeface="Calibri"/>
              </a:rPr>
              <a:t>the</a:t>
            </a:r>
            <a:r>
              <a:rPr sz="2600" spc="5" dirty="0">
                <a:latin typeface="Calibri"/>
                <a:cs typeface="Calibri"/>
              </a:rPr>
              <a:t> </a:t>
            </a:r>
            <a:r>
              <a:rPr sz="2600" spc="-5" dirty="0">
                <a:latin typeface="Calibri"/>
                <a:cs typeface="Calibri"/>
              </a:rPr>
              <a:t>IoT</a:t>
            </a:r>
            <a:r>
              <a:rPr sz="2600" spc="5" dirty="0">
                <a:latin typeface="Calibri"/>
                <a:cs typeface="Calibri"/>
              </a:rPr>
              <a:t> </a:t>
            </a:r>
            <a:r>
              <a:rPr sz="2600" spc="-5" dirty="0">
                <a:latin typeface="Calibri"/>
                <a:cs typeface="Calibri"/>
              </a:rPr>
              <a:t>device.</a:t>
            </a:r>
            <a:endParaRPr sz="2600">
              <a:latin typeface="Calibri"/>
              <a:cs typeface="Calibri"/>
            </a:endParaRPr>
          </a:p>
          <a:p>
            <a:pPr marL="241300" marR="5080" indent="-228600">
              <a:lnSpc>
                <a:spcPct val="80000"/>
              </a:lnSpc>
              <a:spcBef>
                <a:spcPts val="1000"/>
              </a:spcBef>
              <a:buFont typeface="Arial MT"/>
              <a:buChar char="•"/>
              <a:tabLst>
                <a:tab pos="241300" algn="l"/>
                <a:tab pos="2178685" algn="l"/>
                <a:tab pos="6795770" algn="l"/>
              </a:tabLst>
            </a:pPr>
            <a:r>
              <a:rPr sz="2600" b="1" spc="-5" dirty="0">
                <a:latin typeface="Calibri"/>
                <a:cs typeface="Calibri"/>
              </a:rPr>
              <a:t>Web</a:t>
            </a:r>
            <a:r>
              <a:rPr sz="2600" b="1" spc="15" dirty="0">
                <a:latin typeface="Calibri"/>
                <a:cs typeface="Calibri"/>
              </a:rPr>
              <a:t> </a:t>
            </a:r>
            <a:r>
              <a:rPr sz="2600" b="1" spc="-5" dirty="0">
                <a:latin typeface="Calibri"/>
                <a:cs typeface="Calibri"/>
              </a:rPr>
              <a:t>Service</a:t>
            </a:r>
            <a:r>
              <a:rPr sz="2600" spc="-5" dirty="0">
                <a:latin typeface="Calibri"/>
                <a:cs typeface="Calibri"/>
              </a:rPr>
              <a:t>:	Web</a:t>
            </a:r>
            <a:r>
              <a:rPr sz="2600" spc="5" dirty="0">
                <a:latin typeface="Calibri"/>
                <a:cs typeface="Calibri"/>
              </a:rPr>
              <a:t> </a:t>
            </a:r>
            <a:r>
              <a:rPr sz="2600" spc="-5" dirty="0">
                <a:latin typeface="Calibri"/>
                <a:cs typeface="Calibri"/>
              </a:rPr>
              <a:t>services</a:t>
            </a:r>
            <a:r>
              <a:rPr sz="2600" dirty="0">
                <a:latin typeface="Calibri"/>
                <a:cs typeface="Calibri"/>
              </a:rPr>
              <a:t> </a:t>
            </a:r>
            <a:r>
              <a:rPr sz="2600" spc="-5" dirty="0">
                <a:latin typeface="Calibri"/>
                <a:cs typeface="Calibri"/>
              </a:rPr>
              <a:t>serve</a:t>
            </a:r>
            <a:r>
              <a:rPr sz="2600" spc="5" dirty="0">
                <a:latin typeface="Calibri"/>
                <a:cs typeface="Calibri"/>
              </a:rPr>
              <a:t> </a:t>
            </a:r>
            <a:r>
              <a:rPr sz="2600" spc="-5" dirty="0">
                <a:latin typeface="Calibri"/>
                <a:cs typeface="Calibri"/>
              </a:rPr>
              <a:t>as</a:t>
            </a:r>
            <a:r>
              <a:rPr sz="2600" dirty="0">
                <a:latin typeface="Calibri"/>
                <a:cs typeface="Calibri"/>
              </a:rPr>
              <a:t> </a:t>
            </a:r>
            <a:r>
              <a:rPr sz="2600" spc="-5" dirty="0">
                <a:latin typeface="Calibri"/>
                <a:cs typeface="Calibri"/>
              </a:rPr>
              <a:t>a</a:t>
            </a:r>
            <a:r>
              <a:rPr sz="2600" spc="5" dirty="0">
                <a:latin typeface="Calibri"/>
                <a:cs typeface="Calibri"/>
              </a:rPr>
              <a:t> </a:t>
            </a:r>
            <a:r>
              <a:rPr sz="2600" spc="-5" dirty="0">
                <a:latin typeface="Calibri"/>
                <a:cs typeface="Calibri"/>
              </a:rPr>
              <a:t>link</a:t>
            </a:r>
            <a:r>
              <a:rPr sz="2600" dirty="0">
                <a:latin typeface="Calibri"/>
                <a:cs typeface="Calibri"/>
              </a:rPr>
              <a:t> </a:t>
            </a:r>
            <a:r>
              <a:rPr sz="2600" spc="-5" dirty="0">
                <a:latin typeface="Calibri"/>
                <a:cs typeface="Calibri"/>
              </a:rPr>
              <a:t>between</a:t>
            </a:r>
            <a:r>
              <a:rPr sz="2600" spc="5" dirty="0">
                <a:latin typeface="Calibri"/>
                <a:cs typeface="Calibri"/>
              </a:rPr>
              <a:t> </a:t>
            </a:r>
            <a:r>
              <a:rPr sz="2600" spc="-5" dirty="0">
                <a:latin typeface="Calibri"/>
                <a:cs typeface="Calibri"/>
              </a:rPr>
              <a:t>the</a:t>
            </a:r>
            <a:r>
              <a:rPr sz="2600" spc="5" dirty="0">
                <a:latin typeface="Calibri"/>
                <a:cs typeface="Calibri"/>
              </a:rPr>
              <a:t> </a:t>
            </a:r>
            <a:r>
              <a:rPr sz="2600" spc="-5" dirty="0">
                <a:latin typeface="Calibri"/>
                <a:cs typeface="Calibri"/>
              </a:rPr>
              <a:t>IoT</a:t>
            </a:r>
            <a:r>
              <a:rPr sz="2600" spc="5" dirty="0">
                <a:latin typeface="Calibri"/>
                <a:cs typeface="Calibri"/>
              </a:rPr>
              <a:t> </a:t>
            </a:r>
            <a:r>
              <a:rPr sz="2600" spc="-5" dirty="0">
                <a:latin typeface="Calibri"/>
                <a:cs typeface="Calibri"/>
              </a:rPr>
              <a:t>device, </a:t>
            </a:r>
            <a:r>
              <a:rPr sz="2600" dirty="0">
                <a:latin typeface="Calibri"/>
                <a:cs typeface="Calibri"/>
              </a:rPr>
              <a:t> </a:t>
            </a:r>
            <a:r>
              <a:rPr sz="2600" spc="-5" dirty="0">
                <a:latin typeface="Calibri"/>
                <a:cs typeface="Calibri"/>
              </a:rPr>
              <a:t>application,</a:t>
            </a:r>
            <a:r>
              <a:rPr sz="2600" spc="15" dirty="0">
                <a:latin typeface="Calibri"/>
                <a:cs typeface="Calibri"/>
              </a:rPr>
              <a:t> </a:t>
            </a:r>
            <a:r>
              <a:rPr sz="2600" spc="-5" dirty="0">
                <a:latin typeface="Calibri"/>
                <a:cs typeface="Calibri"/>
              </a:rPr>
              <a:t>database</a:t>
            </a:r>
            <a:r>
              <a:rPr sz="2600" spc="15" dirty="0">
                <a:latin typeface="Calibri"/>
                <a:cs typeface="Calibri"/>
              </a:rPr>
              <a:t> </a:t>
            </a:r>
            <a:r>
              <a:rPr sz="2600" spc="-10" dirty="0">
                <a:latin typeface="Calibri"/>
                <a:cs typeface="Calibri"/>
              </a:rPr>
              <a:t>and</a:t>
            </a:r>
            <a:r>
              <a:rPr sz="2600" spc="15" dirty="0">
                <a:latin typeface="Calibri"/>
                <a:cs typeface="Calibri"/>
              </a:rPr>
              <a:t> </a:t>
            </a:r>
            <a:r>
              <a:rPr sz="2600" spc="-5" dirty="0">
                <a:latin typeface="Calibri"/>
                <a:cs typeface="Calibri"/>
              </a:rPr>
              <a:t>analysis</a:t>
            </a:r>
            <a:r>
              <a:rPr sz="2600" spc="15" dirty="0">
                <a:latin typeface="Calibri"/>
                <a:cs typeface="Calibri"/>
              </a:rPr>
              <a:t> </a:t>
            </a:r>
            <a:r>
              <a:rPr sz="2600" spc="-5" dirty="0">
                <a:latin typeface="Calibri"/>
                <a:cs typeface="Calibri"/>
              </a:rPr>
              <a:t>components.	Web service can </a:t>
            </a:r>
            <a:r>
              <a:rPr sz="2600" spc="-10" dirty="0">
                <a:latin typeface="Calibri"/>
                <a:cs typeface="Calibri"/>
              </a:rPr>
              <a:t>be </a:t>
            </a:r>
            <a:r>
              <a:rPr sz="2600" spc="-5" dirty="0">
                <a:latin typeface="Calibri"/>
                <a:cs typeface="Calibri"/>
              </a:rPr>
              <a:t>either </a:t>
            </a:r>
            <a:r>
              <a:rPr sz="2600" spc="-575" dirty="0">
                <a:latin typeface="Calibri"/>
                <a:cs typeface="Calibri"/>
              </a:rPr>
              <a:t> </a:t>
            </a:r>
            <a:r>
              <a:rPr sz="2600" spc="-5" dirty="0">
                <a:latin typeface="Calibri"/>
                <a:cs typeface="Calibri"/>
              </a:rPr>
              <a:t>implemented</a:t>
            </a:r>
            <a:r>
              <a:rPr sz="2600" dirty="0">
                <a:latin typeface="Calibri"/>
                <a:cs typeface="Calibri"/>
              </a:rPr>
              <a:t> </a:t>
            </a:r>
            <a:r>
              <a:rPr sz="2600" spc="-5" dirty="0">
                <a:latin typeface="Calibri"/>
                <a:cs typeface="Calibri"/>
              </a:rPr>
              <a:t>using</a:t>
            </a:r>
            <a:r>
              <a:rPr sz="2600" spc="5" dirty="0">
                <a:latin typeface="Calibri"/>
                <a:cs typeface="Calibri"/>
              </a:rPr>
              <a:t> </a:t>
            </a:r>
            <a:r>
              <a:rPr sz="2600" spc="-5" dirty="0">
                <a:latin typeface="Calibri"/>
                <a:cs typeface="Calibri"/>
              </a:rPr>
              <a:t>HTTP</a:t>
            </a:r>
            <a:r>
              <a:rPr sz="2600" spc="5" dirty="0">
                <a:latin typeface="Calibri"/>
                <a:cs typeface="Calibri"/>
              </a:rPr>
              <a:t> </a:t>
            </a:r>
            <a:r>
              <a:rPr sz="2600" spc="-10" dirty="0">
                <a:latin typeface="Calibri"/>
                <a:cs typeface="Calibri"/>
              </a:rPr>
              <a:t>and</a:t>
            </a:r>
            <a:r>
              <a:rPr sz="2600" spc="5" dirty="0">
                <a:latin typeface="Calibri"/>
                <a:cs typeface="Calibri"/>
              </a:rPr>
              <a:t> </a:t>
            </a:r>
            <a:r>
              <a:rPr sz="2600" spc="-10" dirty="0">
                <a:latin typeface="Calibri"/>
                <a:cs typeface="Calibri"/>
              </a:rPr>
              <a:t>REST</a:t>
            </a:r>
            <a:r>
              <a:rPr sz="2600" spc="5" dirty="0">
                <a:latin typeface="Calibri"/>
                <a:cs typeface="Calibri"/>
              </a:rPr>
              <a:t> </a:t>
            </a:r>
            <a:r>
              <a:rPr sz="2600" spc="-5" dirty="0">
                <a:latin typeface="Calibri"/>
                <a:cs typeface="Calibri"/>
              </a:rPr>
              <a:t>principles</a:t>
            </a:r>
            <a:r>
              <a:rPr sz="2600" dirty="0">
                <a:latin typeface="Calibri"/>
                <a:cs typeface="Calibri"/>
              </a:rPr>
              <a:t> </a:t>
            </a:r>
            <a:r>
              <a:rPr sz="2600" spc="-10" dirty="0">
                <a:latin typeface="Calibri"/>
                <a:cs typeface="Calibri"/>
              </a:rPr>
              <a:t>(REST</a:t>
            </a:r>
            <a:r>
              <a:rPr sz="2600" spc="5" dirty="0">
                <a:latin typeface="Calibri"/>
                <a:cs typeface="Calibri"/>
              </a:rPr>
              <a:t> </a:t>
            </a:r>
            <a:r>
              <a:rPr sz="2600" spc="-5" dirty="0">
                <a:latin typeface="Calibri"/>
                <a:cs typeface="Calibri"/>
              </a:rPr>
              <a:t>service)</a:t>
            </a:r>
            <a:r>
              <a:rPr sz="2600" spc="5" dirty="0">
                <a:latin typeface="Calibri"/>
                <a:cs typeface="Calibri"/>
              </a:rPr>
              <a:t> </a:t>
            </a:r>
            <a:r>
              <a:rPr sz="2600" spc="-5" dirty="0">
                <a:latin typeface="Calibri"/>
                <a:cs typeface="Calibri"/>
              </a:rPr>
              <a:t>or</a:t>
            </a:r>
            <a:r>
              <a:rPr sz="2600" dirty="0">
                <a:latin typeface="Calibri"/>
                <a:cs typeface="Calibri"/>
              </a:rPr>
              <a:t> </a:t>
            </a:r>
            <a:r>
              <a:rPr sz="2600" spc="-5" dirty="0">
                <a:latin typeface="Calibri"/>
                <a:cs typeface="Calibri"/>
              </a:rPr>
              <a:t>using </a:t>
            </a:r>
            <a:r>
              <a:rPr sz="2600" dirty="0">
                <a:latin typeface="Calibri"/>
                <a:cs typeface="Calibri"/>
              </a:rPr>
              <a:t> </a:t>
            </a:r>
            <a:r>
              <a:rPr sz="2600" spc="-5" dirty="0">
                <a:latin typeface="Calibri"/>
                <a:cs typeface="Calibri"/>
              </a:rPr>
              <a:t>WebSocket protocol</a:t>
            </a:r>
            <a:r>
              <a:rPr sz="2600" dirty="0">
                <a:latin typeface="Calibri"/>
                <a:cs typeface="Calibri"/>
              </a:rPr>
              <a:t> </a:t>
            </a:r>
            <a:r>
              <a:rPr sz="2600" spc="-5" dirty="0">
                <a:latin typeface="Calibri"/>
                <a:cs typeface="Calibri"/>
              </a:rPr>
              <a:t>(WebSocket</a:t>
            </a:r>
            <a:r>
              <a:rPr sz="2600" dirty="0">
                <a:latin typeface="Calibri"/>
                <a:cs typeface="Calibri"/>
              </a:rPr>
              <a:t> </a:t>
            </a:r>
            <a:r>
              <a:rPr sz="2600" spc="-5" dirty="0">
                <a:latin typeface="Calibri"/>
                <a:cs typeface="Calibri"/>
              </a:rPr>
              <a:t>service).</a:t>
            </a:r>
            <a:endParaRPr sz="2600">
              <a:latin typeface="Calibri"/>
              <a:cs typeface="Calibri"/>
            </a:endParaRPr>
          </a:p>
          <a:p>
            <a:pPr marL="241300" marR="68580" indent="-228600">
              <a:lnSpc>
                <a:spcPct val="80000"/>
              </a:lnSpc>
              <a:spcBef>
                <a:spcPts val="1000"/>
              </a:spcBef>
              <a:buFont typeface="Arial MT"/>
              <a:buChar char="•"/>
              <a:tabLst>
                <a:tab pos="241300" algn="l"/>
              </a:tabLst>
            </a:pPr>
            <a:r>
              <a:rPr sz="2600" b="1" spc="-5" dirty="0">
                <a:latin typeface="Calibri"/>
                <a:cs typeface="Calibri"/>
              </a:rPr>
              <a:t>Analysis</a:t>
            </a:r>
            <a:r>
              <a:rPr sz="2600" b="1" dirty="0">
                <a:latin typeface="Calibri"/>
                <a:cs typeface="Calibri"/>
              </a:rPr>
              <a:t> </a:t>
            </a:r>
            <a:r>
              <a:rPr sz="2600" b="1" spc="-5" dirty="0">
                <a:latin typeface="Calibri"/>
                <a:cs typeface="Calibri"/>
              </a:rPr>
              <a:t>Component</a:t>
            </a:r>
            <a:r>
              <a:rPr sz="2600" spc="-5" dirty="0">
                <a:latin typeface="Calibri"/>
                <a:cs typeface="Calibri"/>
              </a:rPr>
              <a:t>:</a:t>
            </a:r>
            <a:r>
              <a:rPr sz="2600" dirty="0">
                <a:latin typeface="Calibri"/>
                <a:cs typeface="Calibri"/>
              </a:rPr>
              <a:t> </a:t>
            </a:r>
            <a:r>
              <a:rPr sz="2600" spc="-5" dirty="0">
                <a:latin typeface="Calibri"/>
                <a:cs typeface="Calibri"/>
              </a:rPr>
              <a:t>The</a:t>
            </a:r>
            <a:r>
              <a:rPr sz="2600" spc="5" dirty="0">
                <a:latin typeface="Calibri"/>
                <a:cs typeface="Calibri"/>
              </a:rPr>
              <a:t> </a:t>
            </a:r>
            <a:r>
              <a:rPr sz="2600" spc="-5" dirty="0">
                <a:latin typeface="Calibri"/>
                <a:cs typeface="Calibri"/>
              </a:rPr>
              <a:t>Analysis</a:t>
            </a:r>
            <a:r>
              <a:rPr sz="2600" dirty="0">
                <a:latin typeface="Calibri"/>
                <a:cs typeface="Calibri"/>
              </a:rPr>
              <a:t> </a:t>
            </a:r>
            <a:r>
              <a:rPr sz="2600" spc="-5" dirty="0">
                <a:latin typeface="Calibri"/>
                <a:cs typeface="Calibri"/>
              </a:rPr>
              <a:t>Component</a:t>
            </a:r>
            <a:r>
              <a:rPr sz="2600" dirty="0">
                <a:latin typeface="Calibri"/>
                <a:cs typeface="Calibri"/>
              </a:rPr>
              <a:t> </a:t>
            </a:r>
            <a:r>
              <a:rPr sz="2600" spc="-5" dirty="0">
                <a:latin typeface="Calibri"/>
                <a:cs typeface="Calibri"/>
              </a:rPr>
              <a:t>is</a:t>
            </a:r>
            <a:r>
              <a:rPr sz="2600" dirty="0">
                <a:latin typeface="Calibri"/>
                <a:cs typeface="Calibri"/>
              </a:rPr>
              <a:t> </a:t>
            </a:r>
            <a:r>
              <a:rPr sz="2600" spc="-5" dirty="0">
                <a:latin typeface="Calibri"/>
                <a:cs typeface="Calibri"/>
              </a:rPr>
              <a:t>responsible</a:t>
            </a:r>
            <a:r>
              <a:rPr sz="2600" spc="5" dirty="0">
                <a:latin typeface="Calibri"/>
                <a:cs typeface="Calibri"/>
              </a:rPr>
              <a:t> </a:t>
            </a:r>
            <a:r>
              <a:rPr sz="2600" spc="-5" dirty="0">
                <a:latin typeface="Calibri"/>
                <a:cs typeface="Calibri"/>
              </a:rPr>
              <a:t>for</a:t>
            </a:r>
            <a:r>
              <a:rPr sz="2600" dirty="0">
                <a:latin typeface="Calibri"/>
                <a:cs typeface="Calibri"/>
              </a:rPr>
              <a:t> </a:t>
            </a:r>
            <a:r>
              <a:rPr sz="2600" spc="-5" dirty="0">
                <a:latin typeface="Calibri"/>
                <a:cs typeface="Calibri"/>
              </a:rPr>
              <a:t>analyzing </a:t>
            </a:r>
            <a:r>
              <a:rPr sz="2600" spc="-575" dirty="0">
                <a:latin typeface="Calibri"/>
                <a:cs typeface="Calibri"/>
              </a:rPr>
              <a:t> </a:t>
            </a:r>
            <a:r>
              <a:rPr sz="2600" spc="-5" dirty="0">
                <a:latin typeface="Calibri"/>
                <a:cs typeface="Calibri"/>
              </a:rPr>
              <a:t>the</a:t>
            </a:r>
            <a:r>
              <a:rPr sz="2600" dirty="0">
                <a:latin typeface="Calibri"/>
                <a:cs typeface="Calibri"/>
              </a:rPr>
              <a:t> </a:t>
            </a:r>
            <a:r>
              <a:rPr sz="2600" spc="-5" dirty="0">
                <a:latin typeface="Calibri"/>
                <a:cs typeface="Calibri"/>
              </a:rPr>
              <a:t>IoT</a:t>
            </a:r>
            <a:r>
              <a:rPr sz="2600" spc="5" dirty="0">
                <a:latin typeface="Calibri"/>
                <a:cs typeface="Calibri"/>
              </a:rPr>
              <a:t> </a:t>
            </a:r>
            <a:r>
              <a:rPr sz="2600" spc="-5" dirty="0">
                <a:latin typeface="Calibri"/>
                <a:cs typeface="Calibri"/>
              </a:rPr>
              <a:t>data</a:t>
            </a:r>
            <a:r>
              <a:rPr sz="2600" spc="5" dirty="0">
                <a:latin typeface="Calibri"/>
                <a:cs typeface="Calibri"/>
              </a:rPr>
              <a:t> </a:t>
            </a:r>
            <a:r>
              <a:rPr sz="2600" spc="-10" dirty="0">
                <a:latin typeface="Calibri"/>
                <a:cs typeface="Calibri"/>
              </a:rPr>
              <a:t>and</a:t>
            </a:r>
            <a:r>
              <a:rPr sz="2600" spc="5" dirty="0">
                <a:latin typeface="Calibri"/>
                <a:cs typeface="Calibri"/>
              </a:rPr>
              <a:t> </a:t>
            </a:r>
            <a:r>
              <a:rPr sz="2600" spc="-5" dirty="0">
                <a:latin typeface="Calibri"/>
                <a:cs typeface="Calibri"/>
              </a:rPr>
              <a:t>generate</a:t>
            </a:r>
            <a:r>
              <a:rPr sz="2600" dirty="0">
                <a:latin typeface="Calibri"/>
                <a:cs typeface="Calibri"/>
              </a:rPr>
              <a:t> </a:t>
            </a:r>
            <a:r>
              <a:rPr sz="2600" spc="-5" dirty="0">
                <a:latin typeface="Calibri"/>
                <a:cs typeface="Calibri"/>
              </a:rPr>
              <a:t>results</a:t>
            </a:r>
            <a:r>
              <a:rPr sz="2600" dirty="0">
                <a:latin typeface="Calibri"/>
                <a:cs typeface="Calibri"/>
              </a:rPr>
              <a:t> </a:t>
            </a:r>
            <a:r>
              <a:rPr sz="2600" spc="-5" dirty="0">
                <a:latin typeface="Calibri"/>
                <a:cs typeface="Calibri"/>
              </a:rPr>
              <a:t>in</a:t>
            </a:r>
            <a:r>
              <a:rPr sz="2600" spc="5" dirty="0">
                <a:latin typeface="Calibri"/>
                <a:cs typeface="Calibri"/>
              </a:rPr>
              <a:t> </a:t>
            </a:r>
            <a:r>
              <a:rPr sz="2600" spc="-5" dirty="0">
                <a:latin typeface="Calibri"/>
                <a:cs typeface="Calibri"/>
              </a:rPr>
              <a:t>a</a:t>
            </a:r>
            <a:r>
              <a:rPr sz="2600" spc="5" dirty="0">
                <a:latin typeface="Calibri"/>
                <a:cs typeface="Calibri"/>
              </a:rPr>
              <a:t> </a:t>
            </a:r>
            <a:r>
              <a:rPr sz="2600" spc="-5" dirty="0">
                <a:latin typeface="Calibri"/>
                <a:cs typeface="Calibri"/>
              </a:rPr>
              <a:t>form</a:t>
            </a:r>
            <a:r>
              <a:rPr sz="2600" spc="5" dirty="0">
                <a:latin typeface="Calibri"/>
                <a:cs typeface="Calibri"/>
              </a:rPr>
              <a:t> </a:t>
            </a:r>
            <a:r>
              <a:rPr sz="2600" spc="-5" dirty="0">
                <a:latin typeface="Calibri"/>
                <a:cs typeface="Calibri"/>
              </a:rPr>
              <a:t>which</a:t>
            </a:r>
            <a:r>
              <a:rPr sz="2600" dirty="0">
                <a:latin typeface="Calibri"/>
                <a:cs typeface="Calibri"/>
              </a:rPr>
              <a:t> </a:t>
            </a:r>
            <a:r>
              <a:rPr sz="2600" spc="-5" dirty="0">
                <a:latin typeface="Calibri"/>
                <a:cs typeface="Calibri"/>
              </a:rPr>
              <a:t>are</a:t>
            </a:r>
            <a:r>
              <a:rPr sz="2600" spc="5" dirty="0">
                <a:latin typeface="Calibri"/>
                <a:cs typeface="Calibri"/>
              </a:rPr>
              <a:t> </a:t>
            </a:r>
            <a:r>
              <a:rPr sz="2600" spc="-5" dirty="0">
                <a:latin typeface="Calibri"/>
                <a:cs typeface="Calibri"/>
              </a:rPr>
              <a:t>easy</a:t>
            </a:r>
            <a:r>
              <a:rPr sz="2600" dirty="0">
                <a:latin typeface="Calibri"/>
                <a:cs typeface="Calibri"/>
              </a:rPr>
              <a:t> </a:t>
            </a:r>
            <a:r>
              <a:rPr sz="2600" spc="-5" dirty="0">
                <a:latin typeface="Calibri"/>
                <a:cs typeface="Calibri"/>
              </a:rPr>
              <a:t>for</a:t>
            </a:r>
            <a:r>
              <a:rPr sz="2600" dirty="0">
                <a:latin typeface="Calibri"/>
                <a:cs typeface="Calibri"/>
              </a:rPr>
              <a:t> </a:t>
            </a:r>
            <a:r>
              <a:rPr sz="2600" spc="-5" dirty="0">
                <a:latin typeface="Calibri"/>
                <a:cs typeface="Calibri"/>
              </a:rPr>
              <a:t>the</a:t>
            </a:r>
            <a:r>
              <a:rPr sz="2600" spc="5" dirty="0">
                <a:latin typeface="Calibri"/>
                <a:cs typeface="Calibri"/>
              </a:rPr>
              <a:t> </a:t>
            </a:r>
            <a:r>
              <a:rPr sz="2600" spc="-5" dirty="0">
                <a:latin typeface="Calibri"/>
                <a:cs typeface="Calibri"/>
              </a:rPr>
              <a:t>user to </a:t>
            </a:r>
            <a:r>
              <a:rPr sz="2600" dirty="0">
                <a:latin typeface="Calibri"/>
                <a:cs typeface="Calibri"/>
              </a:rPr>
              <a:t> </a:t>
            </a:r>
            <a:r>
              <a:rPr sz="2600" spc="-5" dirty="0">
                <a:latin typeface="Calibri"/>
                <a:cs typeface="Calibri"/>
              </a:rPr>
              <a:t>understand.</a:t>
            </a:r>
            <a:endParaRPr sz="2600">
              <a:latin typeface="Calibri"/>
              <a:cs typeface="Calibri"/>
            </a:endParaRPr>
          </a:p>
          <a:p>
            <a:pPr marL="241300" marR="33655" indent="-228600">
              <a:lnSpc>
                <a:spcPct val="80000"/>
              </a:lnSpc>
              <a:spcBef>
                <a:spcPts val="1000"/>
              </a:spcBef>
              <a:buFont typeface="Arial MT"/>
              <a:buChar char="•"/>
              <a:tabLst>
                <a:tab pos="241300" algn="l"/>
              </a:tabLst>
            </a:pPr>
            <a:r>
              <a:rPr sz="2600" b="1" spc="-5" dirty="0">
                <a:latin typeface="Calibri"/>
                <a:cs typeface="Calibri"/>
              </a:rPr>
              <a:t>Application</a:t>
            </a:r>
            <a:r>
              <a:rPr sz="2600" spc="-5" dirty="0">
                <a:latin typeface="Calibri"/>
                <a:cs typeface="Calibri"/>
              </a:rPr>
              <a:t>: IoT</a:t>
            </a:r>
            <a:r>
              <a:rPr sz="2600" spc="5" dirty="0">
                <a:latin typeface="Calibri"/>
                <a:cs typeface="Calibri"/>
              </a:rPr>
              <a:t> </a:t>
            </a:r>
            <a:r>
              <a:rPr sz="2600" spc="-5" dirty="0">
                <a:latin typeface="Calibri"/>
                <a:cs typeface="Calibri"/>
              </a:rPr>
              <a:t>applications</a:t>
            </a:r>
            <a:r>
              <a:rPr sz="2600" dirty="0">
                <a:latin typeface="Calibri"/>
                <a:cs typeface="Calibri"/>
              </a:rPr>
              <a:t> </a:t>
            </a:r>
            <a:r>
              <a:rPr sz="2600" spc="-5" dirty="0">
                <a:latin typeface="Calibri"/>
                <a:cs typeface="Calibri"/>
              </a:rPr>
              <a:t>provide</a:t>
            </a:r>
            <a:r>
              <a:rPr sz="2600" spc="5" dirty="0">
                <a:latin typeface="Calibri"/>
                <a:cs typeface="Calibri"/>
              </a:rPr>
              <a:t> </a:t>
            </a:r>
            <a:r>
              <a:rPr sz="2600" spc="-5" dirty="0">
                <a:latin typeface="Calibri"/>
                <a:cs typeface="Calibri"/>
              </a:rPr>
              <a:t>an</a:t>
            </a:r>
            <a:r>
              <a:rPr sz="2600" spc="5" dirty="0">
                <a:latin typeface="Calibri"/>
                <a:cs typeface="Calibri"/>
              </a:rPr>
              <a:t> </a:t>
            </a:r>
            <a:r>
              <a:rPr sz="2600" spc="-5" dirty="0">
                <a:latin typeface="Calibri"/>
                <a:cs typeface="Calibri"/>
              </a:rPr>
              <a:t>interface</a:t>
            </a:r>
            <a:r>
              <a:rPr sz="2600" spc="5" dirty="0">
                <a:latin typeface="Calibri"/>
                <a:cs typeface="Calibri"/>
              </a:rPr>
              <a:t> </a:t>
            </a:r>
            <a:r>
              <a:rPr sz="2600" spc="-5" dirty="0">
                <a:latin typeface="Calibri"/>
                <a:cs typeface="Calibri"/>
              </a:rPr>
              <a:t>that</a:t>
            </a:r>
            <a:r>
              <a:rPr sz="2600" dirty="0">
                <a:latin typeface="Calibri"/>
                <a:cs typeface="Calibri"/>
              </a:rPr>
              <a:t> </a:t>
            </a:r>
            <a:r>
              <a:rPr sz="2600" spc="-5" dirty="0">
                <a:latin typeface="Calibri"/>
                <a:cs typeface="Calibri"/>
              </a:rPr>
              <a:t>the</a:t>
            </a:r>
            <a:r>
              <a:rPr sz="2600" spc="5" dirty="0">
                <a:latin typeface="Calibri"/>
                <a:cs typeface="Calibri"/>
              </a:rPr>
              <a:t> </a:t>
            </a:r>
            <a:r>
              <a:rPr sz="2600" spc="-5" dirty="0">
                <a:latin typeface="Calibri"/>
                <a:cs typeface="Calibri"/>
              </a:rPr>
              <a:t>users</a:t>
            </a:r>
            <a:r>
              <a:rPr sz="2600" dirty="0">
                <a:latin typeface="Calibri"/>
                <a:cs typeface="Calibri"/>
              </a:rPr>
              <a:t> </a:t>
            </a:r>
            <a:r>
              <a:rPr sz="2600" spc="-5" dirty="0">
                <a:latin typeface="Calibri"/>
                <a:cs typeface="Calibri"/>
              </a:rPr>
              <a:t>can</a:t>
            </a:r>
            <a:r>
              <a:rPr sz="2600" spc="5" dirty="0">
                <a:latin typeface="Calibri"/>
                <a:cs typeface="Calibri"/>
              </a:rPr>
              <a:t> </a:t>
            </a:r>
            <a:r>
              <a:rPr sz="2600" spc="-5" dirty="0">
                <a:latin typeface="Calibri"/>
                <a:cs typeface="Calibri"/>
              </a:rPr>
              <a:t>use</a:t>
            </a:r>
            <a:r>
              <a:rPr sz="2600" spc="5" dirty="0">
                <a:latin typeface="Calibri"/>
                <a:cs typeface="Calibri"/>
              </a:rPr>
              <a:t> </a:t>
            </a:r>
            <a:r>
              <a:rPr sz="2600" spc="-5" dirty="0">
                <a:latin typeface="Calibri"/>
                <a:cs typeface="Calibri"/>
              </a:rPr>
              <a:t>to </a:t>
            </a:r>
            <a:r>
              <a:rPr sz="2600" spc="-575" dirty="0">
                <a:latin typeface="Calibri"/>
                <a:cs typeface="Calibri"/>
              </a:rPr>
              <a:t> </a:t>
            </a:r>
            <a:r>
              <a:rPr sz="2600" spc="-5" dirty="0">
                <a:latin typeface="Calibri"/>
                <a:cs typeface="Calibri"/>
              </a:rPr>
              <a:t>control </a:t>
            </a:r>
            <a:r>
              <a:rPr sz="2600" spc="-10" dirty="0">
                <a:latin typeface="Calibri"/>
                <a:cs typeface="Calibri"/>
              </a:rPr>
              <a:t>and</a:t>
            </a:r>
            <a:r>
              <a:rPr sz="2600" spc="5" dirty="0">
                <a:latin typeface="Calibri"/>
                <a:cs typeface="Calibri"/>
              </a:rPr>
              <a:t> </a:t>
            </a:r>
            <a:r>
              <a:rPr sz="2600" spc="-5" dirty="0">
                <a:latin typeface="Calibri"/>
                <a:cs typeface="Calibri"/>
              </a:rPr>
              <a:t>monitor</a:t>
            </a:r>
            <a:r>
              <a:rPr sz="2600" dirty="0">
                <a:latin typeface="Calibri"/>
                <a:cs typeface="Calibri"/>
              </a:rPr>
              <a:t> </a:t>
            </a:r>
            <a:r>
              <a:rPr sz="2600" spc="-5" dirty="0">
                <a:latin typeface="Calibri"/>
                <a:cs typeface="Calibri"/>
              </a:rPr>
              <a:t>various</a:t>
            </a:r>
            <a:r>
              <a:rPr sz="2600" dirty="0">
                <a:latin typeface="Calibri"/>
                <a:cs typeface="Calibri"/>
              </a:rPr>
              <a:t> </a:t>
            </a:r>
            <a:r>
              <a:rPr sz="2600" spc="-5" dirty="0">
                <a:latin typeface="Calibri"/>
                <a:cs typeface="Calibri"/>
              </a:rPr>
              <a:t>aspects</a:t>
            </a:r>
            <a:r>
              <a:rPr sz="2600" dirty="0">
                <a:latin typeface="Calibri"/>
                <a:cs typeface="Calibri"/>
              </a:rPr>
              <a:t> </a:t>
            </a:r>
            <a:r>
              <a:rPr sz="2600" spc="-5" dirty="0">
                <a:latin typeface="Calibri"/>
                <a:cs typeface="Calibri"/>
              </a:rPr>
              <a:t>of</a:t>
            </a:r>
            <a:r>
              <a:rPr sz="2600" dirty="0">
                <a:latin typeface="Calibri"/>
                <a:cs typeface="Calibri"/>
              </a:rPr>
              <a:t> </a:t>
            </a:r>
            <a:r>
              <a:rPr sz="2600" spc="-5" dirty="0">
                <a:latin typeface="Calibri"/>
                <a:cs typeface="Calibri"/>
              </a:rPr>
              <a:t>the</a:t>
            </a:r>
            <a:r>
              <a:rPr sz="2600" spc="5" dirty="0">
                <a:latin typeface="Calibri"/>
                <a:cs typeface="Calibri"/>
              </a:rPr>
              <a:t> </a:t>
            </a:r>
            <a:r>
              <a:rPr sz="2600" spc="-5" dirty="0">
                <a:latin typeface="Calibri"/>
                <a:cs typeface="Calibri"/>
              </a:rPr>
              <a:t>IoT</a:t>
            </a:r>
            <a:r>
              <a:rPr sz="2600" spc="5" dirty="0">
                <a:latin typeface="Calibri"/>
                <a:cs typeface="Calibri"/>
              </a:rPr>
              <a:t> </a:t>
            </a:r>
            <a:r>
              <a:rPr sz="2600" spc="-5" dirty="0">
                <a:latin typeface="Calibri"/>
                <a:cs typeface="Calibri"/>
              </a:rPr>
              <a:t>system.</a:t>
            </a:r>
            <a:r>
              <a:rPr sz="2600" dirty="0">
                <a:latin typeface="Calibri"/>
                <a:cs typeface="Calibri"/>
              </a:rPr>
              <a:t> </a:t>
            </a:r>
            <a:r>
              <a:rPr sz="2600" spc="-5" dirty="0">
                <a:latin typeface="Calibri"/>
                <a:cs typeface="Calibri"/>
              </a:rPr>
              <a:t>Applications</a:t>
            </a:r>
            <a:r>
              <a:rPr sz="2600" dirty="0">
                <a:latin typeface="Calibri"/>
                <a:cs typeface="Calibri"/>
              </a:rPr>
              <a:t> </a:t>
            </a:r>
            <a:r>
              <a:rPr sz="2600" spc="-5" dirty="0">
                <a:latin typeface="Calibri"/>
                <a:cs typeface="Calibri"/>
              </a:rPr>
              <a:t>also </a:t>
            </a:r>
            <a:r>
              <a:rPr sz="2600" dirty="0">
                <a:latin typeface="Calibri"/>
                <a:cs typeface="Calibri"/>
              </a:rPr>
              <a:t> </a:t>
            </a:r>
            <a:r>
              <a:rPr sz="2600" spc="-5" dirty="0">
                <a:latin typeface="Calibri"/>
                <a:cs typeface="Calibri"/>
              </a:rPr>
              <a:t>allow</a:t>
            </a:r>
            <a:r>
              <a:rPr sz="2600" spc="5" dirty="0">
                <a:latin typeface="Calibri"/>
                <a:cs typeface="Calibri"/>
              </a:rPr>
              <a:t> </a:t>
            </a:r>
            <a:r>
              <a:rPr sz="2600" spc="-5" dirty="0">
                <a:latin typeface="Calibri"/>
                <a:cs typeface="Calibri"/>
              </a:rPr>
              <a:t>users</a:t>
            </a:r>
            <a:r>
              <a:rPr sz="2600" dirty="0">
                <a:latin typeface="Calibri"/>
                <a:cs typeface="Calibri"/>
              </a:rPr>
              <a:t> </a:t>
            </a:r>
            <a:r>
              <a:rPr sz="2600" spc="-5" dirty="0">
                <a:latin typeface="Calibri"/>
                <a:cs typeface="Calibri"/>
              </a:rPr>
              <a:t>to</a:t>
            </a:r>
            <a:r>
              <a:rPr sz="2600" spc="5" dirty="0">
                <a:latin typeface="Calibri"/>
                <a:cs typeface="Calibri"/>
              </a:rPr>
              <a:t> </a:t>
            </a:r>
            <a:r>
              <a:rPr sz="2600" spc="-5" dirty="0">
                <a:latin typeface="Calibri"/>
                <a:cs typeface="Calibri"/>
              </a:rPr>
              <a:t>view</a:t>
            </a:r>
            <a:r>
              <a:rPr sz="2600" spc="10" dirty="0">
                <a:latin typeface="Calibri"/>
                <a:cs typeface="Calibri"/>
              </a:rPr>
              <a:t> </a:t>
            </a:r>
            <a:r>
              <a:rPr sz="2600" spc="-5" dirty="0">
                <a:latin typeface="Calibri"/>
                <a:cs typeface="Calibri"/>
              </a:rPr>
              <a:t>the</a:t>
            </a:r>
            <a:r>
              <a:rPr sz="2600" spc="5" dirty="0">
                <a:latin typeface="Calibri"/>
                <a:cs typeface="Calibri"/>
              </a:rPr>
              <a:t> </a:t>
            </a:r>
            <a:r>
              <a:rPr sz="2600" spc="-5" dirty="0">
                <a:latin typeface="Calibri"/>
                <a:cs typeface="Calibri"/>
              </a:rPr>
              <a:t>system</a:t>
            </a:r>
            <a:r>
              <a:rPr sz="2600" spc="5" dirty="0">
                <a:latin typeface="Calibri"/>
                <a:cs typeface="Calibri"/>
              </a:rPr>
              <a:t> </a:t>
            </a:r>
            <a:r>
              <a:rPr sz="2600" spc="-5" dirty="0">
                <a:latin typeface="Calibri"/>
                <a:cs typeface="Calibri"/>
              </a:rPr>
              <a:t>status</a:t>
            </a:r>
            <a:r>
              <a:rPr sz="2600" dirty="0">
                <a:latin typeface="Calibri"/>
                <a:cs typeface="Calibri"/>
              </a:rPr>
              <a:t> </a:t>
            </a:r>
            <a:r>
              <a:rPr sz="2600" spc="-10" dirty="0">
                <a:latin typeface="Calibri"/>
                <a:cs typeface="Calibri"/>
              </a:rPr>
              <a:t>and</a:t>
            </a:r>
            <a:r>
              <a:rPr sz="2600" dirty="0">
                <a:latin typeface="Calibri"/>
                <a:cs typeface="Calibri"/>
              </a:rPr>
              <a:t> </a:t>
            </a:r>
            <a:r>
              <a:rPr sz="2600" spc="-5" dirty="0">
                <a:latin typeface="Calibri"/>
                <a:cs typeface="Calibri"/>
              </a:rPr>
              <a:t>view</a:t>
            </a:r>
            <a:r>
              <a:rPr sz="2600" spc="10" dirty="0">
                <a:latin typeface="Calibri"/>
                <a:cs typeface="Calibri"/>
              </a:rPr>
              <a:t> </a:t>
            </a:r>
            <a:r>
              <a:rPr sz="2600" spc="-5" dirty="0">
                <a:latin typeface="Calibri"/>
                <a:cs typeface="Calibri"/>
              </a:rPr>
              <a:t>the</a:t>
            </a:r>
            <a:r>
              <a:rPr sz="2600" spc="5" dirty="0">
                <a:latin typeface="Calibri"/>
                <a:cs typeface="Calibri"/>
              </a:rPr>
              <a:t> </a:t>
            </a:r>
            <a:r>
              <a:rPr sz="2600" spc="-5" dirty="0">
                <a:latin typeface="Calibri"/>
                <a:cs typeface="Calibri"/>
              </a:rPr>
              <a:t>processed</a:t>
            </a:r>
            <a:r>
              <a:rPr sz="2600" spc="5" dirty="0">
                <a:latin typeface="Calibri"/>
                <a:cs typeface="Calibri"/>
              </a:rPr>
              <a:t> </a:t>
            </a:r>
            <a:r>
              <a:rPr sz="2600" spc="-5" dirty="0">
                <a:latin typeface="Calibri"/>
                <a:cs typeface="Calibri"/>
              </a:rPr>
              <a:t>data.</a:t>
            </a:r>
            <a:endParaRPr sz="2600">
              <a:latin typeface="Calibri"/>
              <a:cs typeface="Calibri"/>
            </a:endParaRPr>
          </a:p>
        </p:txBody>
      </p:sp>
      <p:sp>
        <p:nvSpPr>
          <p:cNvPr id="4" name="object 4"/>
          <p:cNvSpPr/>
          <p:nvPr/>
        </p:nvSpPr>
        <p:spPr>
          <a:xfrm>
            <a:off x="0" y="0"/>
            <a:ext cx="192405" cy="6858000"/>
          </a:xfrm>
          <a:custGeom>
            <a:avLst/>
            <a:gdLst/>
            <a:ahLst/>
            <a:cxnLst/>
            <a:rect l="l" t="t" r="r" b="b"/>
            <a:pathLst>
              <a:path w="192405" h="6858000">
                <a:moveTo>
                  <a:pt x="0" y="6858000"/>
                </a:moveTo>
                <a:lnTo>
                  <a:pt x="0" y="0"/>
                </a:lnTo>
                <a:lnTo>
                  <a:pt x="192023" y="0"/>
                </a:lnTo>
                <a:lnTo>
                  <a:pt x="192023" y="6858000"/>
                </a:lnTo>
                <a:lnTo>
                  <a:pt x="0" y="6858000"/>
                </a:lnTo>
                <a:close/>
              </a:path>
            </a:pathLst>
          </a:custGeom>
          <a:solidFill>
            <a:srgbClr val="FDBC09"/>
          </a:solidFill>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97179"/>
            <a:ext cx="2484755" cy="694690"/>
          </a:xfrm>
          <a:prstGeom prst="rect">
            <a:avLst/>
          </a:prstGeom>
        </p:spPr>
        <p:txBody>
          <a:bodyPr vert="horz" wrap="square" lIns="0" tIns="11430" rIns="0" bIns="0" rtlCol="0">
            <a:spAutoFit/>
          </a:bodyPr>
          <a:lstStyle/>
          <a:p>
            <a:pPr marL="12700">
              <a:lnSpc>
                <a:spcPct val="100000"/>
              </a:lnSpc>
              <a:spcBef>
                <a:spcPts val="90"/>
              </a:spcBef>
            </a:pPr>
            <a:r>
              <a:rPr spc="-5" dirty="0"/>
              <a:t>IoT</a:t>
            </a:r>
            <a:r>
              <a:rPr spc="-65" dirty="0"/>
              <a:t> </a:t>
            </a:r>
            <a:r>
              <a:rPr spc="-5" dirty="0"/>
              <a:t>Level-1</a:t>
            </a:r>
          </a:p>
        </p:txBody>
      </p:sp>
      <p:sp>
        <p:nvSpPr>
          <p:cNvPr id="3" name="object 3"/>
          <p:cNvSpPr txBox="1"/>
          <p:nvPr/>
        </p:nvSpPr>
        <p:spPr>
          <a:xfrm>
            <a:off x="916939" y="1741804"/>
            <a:ext cx="3982085" cy="4146550"/>
          </a:xfrm>
          <a:prstGeom prst="rect">
            <a:avLst/>
          </a:prstGeom>
        </p:spPr>
        <p:txBody>
          <a:bodyPr vert="horz" wrap="square" lIns="0" tIns="130810" rIns="0" bIns="0" rtlCol="0">
            <a:spAutoFit/>
          </a:bodyPr>
          <a:lstStyle/>
          <a:p>
            <a:pPr marL="241300" marR="5080" indent="-228600">
              <a:lnSpc>
                <a:spcPct val="69900"/>
              </a:lnSpc>
              <a:spcBef>
                <a:spcPts val="1030"/>
              </a:spcBef>
              <a:buFont typeface="Arial MT"/>
              <a:buChar char="•"/>
              <a:tabLst>
                <a:tab pos="241300" algn="l"/>
              </a:tabLst>
            </a:pPr>
            <a:r>
              <a:rPr sz="2600" spc="-10" dirty="0">
                <a:latin typeface="Calibri"/>
                <a:cs typeface="Calibri"/>
              </a:rPr>
              <a:t>A</a:t>
            </a:r>
            <a:r>
              <a:rPr sz="2600" spc="-5" dirty="0">
                <a:latin typeface="Calibri"/>
                <a:cs typeface="Calibri"/>
              </a:rPr>
              <a:t> level-1</a:t>
            </a:r>
            <a:r>
              <a:rPr sz="2600" dirty="0">
                <a:latin typeface="Calibri"/>
                <a:cs typeface="Calibri"/>
              </a:rPr>
              <a:t> </a:t>
            </a:r>
            <a:r>
              <a:rPr sz="2600" spc="-5" dirty="0">
                <a:latin typeface="Calibri"/>
                <a:cs typeface="Calibri"/>
              </a:rPr>
              <a:t>IoT system</a:t>
            </a:r>
            <a:r>
              <a:rPr sz="2600" dirty="0">
                <a:latin typeface="Calibri"/>
                <a:cs typeface="Calibri"/>
              </a:rPr>
              <a:t> </a:t>
            </a:r>
            <a:r>
              <a:rPr sz="2600" spc="-5" dirty="0">
                <a:latin typeface="Calibri"/>
                <a:cs typeface="Calibri"/>
              </a:rPr>
              <a:t>has</a:t>
            </a:r>
            <a:r>
              <a:rPr sz="2600" spc="-10" dirty="0">
                <a:latin typeface="Calibri"/>
                <a:cs typeface="Calibri"/>
              </a:rPr>
              <a:t> </a:t>
            </a:r>
            <a:r>
              <a:rPr sz="2600" spc="-5" dirty="0">
                <a:latin typeface="Calibri"/>
                <a:cs typeface="Calibri"/>
              </a:rPr>
              <a:t>a </a:t>
            </a:r>
            <a:r>
              <a:rPr sz="2600" dirty="0">
                <a:latin typeface="Calibri"/>
                <a:cs typeface="Calibri"/>
              </a:rPr>
              <a:t> </a:t>
            </a:r>
            <a:r>
              <a:rPr sz="2600" spc="-5" dirty="0">
                <a:latin typeface="Calibri"/>
                <a:cs typeface="Calibri"/>
              </a:rPr>
              <a:t>single node/device</a:t>
            </a:r>
            <a:r>
              <a:rPr sz="2600" dirty="0">
                <a:latin typeface="Calibri"/>
                <a:cs typeface="Calibri"/>
              </a:rPr>
              <a:t> </a:t>
            </a:r>
            <a:r>
              <a:rPr sz="2600" spc="-5" dirty="0">
                <a:latin typeface="Calibri"/>
                <a:cs typeface="Calibri"/>
              </a:rPr>
              <a:t>that </a:t>
            </a:r>
            <a:r>
              <a:rPr sz="2600" dirty="0">
                <a:latin typeface="Calibri"/>
                <a:cs typeface="Calibri"/>
              </a:rPr>
              <a:t> </a:t>
            </a:r>
            <a:r>
              <a:rPr sz="2600" spc="-5" dirty="0">
                <a:latin typeface="Calibri"/>
                <a:cs typeface="Calibri"/>
              </a:rPr>
              <a:t>performs sensing and/or </a:t>
            </a:r>
            <a:r>
              <a:rPr sz="2600" dirty="0">
                <a:latin typeface="Calibri"/>
                <a:cs typeface="Calibri"/>
              </a:rPr>
              <a:t> </a:t>
            </a:r>
            <a:r>
              <a:rPr sz="2600" spc="-5" dirty="0">
                <a:latin typeface="Calibri"/>
                <a:cs typeface="Calibri"/>
              </a:rPr>
              <a:t>actuation, stores data, </a:t>
            </a:r>
            <a:r>
              <a:rPr sz="2600" dirty="0">
                <a:latin typeface="Calibri"/>
                <a:cs typeface="Calibri"/>
              </a:rPr>
              <a:t> </a:t>
            </a:r>
            <a:r>
              <a:rPr sz="2600" spc="-5" dirty="0">
                <a:latin typeface="Calibri"/>
                <a:cs typeface="Calibri"/>
              </a:rPr>
              <a:t>performs analysis </a:t>
            </a:r>
            <a:r>
              <a:rPr sz="2600" spc="-10" dirty="0">
                <a:latin typeface="Calibri"/>
                <a:cs typeface="Calibri"/>
              </a:rPr>
              <a:t>and </a:t>
            </a:r>
            <a:r>
              <a:rPr sz="2600" spc="-5" dirty="0">
                <a:latin typeface="Calibri"/>
                <a:cs typeface="Calibri"/>
              </a:rPr>
              <a:t>hosts </a:t>
            </a:r>
            <a:r>
              <a:rPr sz="2600" spc="-575" dirty="0">
                <a:latin typeface="Calibri"/>
                <a:cs typeface="Calibri"/>
              </a:rPr>
              <a:t> </a:t>
            </a:r>
            <a:r>
              <a:rPr sz="2600" spc="-5" dirty="0">
                <a:latin typeface="Calibri"/>
                <a:cs typeface="Calibri"/>
              </a:rPr>
              <a:t>the</a:t>
            </a:r>
            <a:r>
              <a:rPr sz="2600" dirty="0">
                <a:latin typeface="Calibri"/>
                <a:cs typeface="Calibri"/>
              </a:rPr>
              <a:t> </a:t>
            </a:r>
            <a:r>
              <a:rPr sz="2600" spc="-5" dirty="0">
                <a:latin typeface="Calibri"/>
                <a:cs typeface="Calibri"/>
              </a:rPr>
              <a:t>application</a:t>
            </a:r>
            <a:endParaRPr sz="2600">
              <a:latin typeface="Calibri"/>
              <a:cs typeface="Calibri"/>
            </a:endParaRPr>
          </a:p>
          <a:p>
            <a:pPr marL="241300" marR="203835" indent="-228600">
              <a:lnSpc>
                <a:spcPct val="69900"/>
              </a:lnSpc>
              <a:spcBef>
                <a:spcPts val="994"/>
              </a:spcBef>
              <a:buFont typeface="Arial MT"/>
              <a:buChar char="•"/>
              <a:tabLst>
                <a:tab pos="241300" algn="l"/>
              </a:tabLst>
            </a:pPr>
            <a:r>
              <a:rPr sz="2600" spc="-5" dirty="0">
                <a:latin typeface="Calibri"/>
                <a:cs typeface="Calibri"/>
              </a:rPr>
              <a:t>Level-1 IoT</a:t>
            </a:r>
            <a:r>
              <a:rPr sz="2600" dirty="0">
                <a:latin typeface="Calibri"/>
                <a:cs typeface="Calibri"/>
              </a:rPr>
              <a:t> </a:t>
            </a:r>
            <a:r>
              <a:rPr sz="2600" spc="-5" dirty="0">
                <a:latin typeface="Calibri"/>
                <a:cs typeface="Calibri"/>
              </a:rPr>
              <a:t>systems</a:t>
            </a:r>
            <a:r>
              <a:rPr sz="2600" spc="-10" dirty="0">
                <a:latin typeface="Calibri"/>
                <a:cs typeface="Calibri"/>
              </a:rPr>
              <a:t> </a:t>
            </a:r>
            <a:r>
              <a:rPr sz="2600" spc="-5" dirty="0">
                <a:latin typeface="Calibri"/>
                <a:cs typeface="Calibri"/>
              </a:rPr>
              <a:t>are </a:t>
            </a:r>
            <a:r>
              <a:rPr sz="2600" dirty="0">
                <a:latin typeface="Calibri"/>
                <a:cs typeface="Calibri"/>
              </a:rPr>
              <a:t> </a:t>
            </a:r>
            <a:r>
              <a:rPr sz="2600" spc="-5" dirty="0">
                <a:latin typeface="Calibri"/>
                <a:cs typeface="Calibri"/>
              </a:rPr>
              <a:t>suitable for modeling low- </a:t>
            </a:r>
            <a:r>
              <a:rPr sz="2600" spc="-575" dirty="0">
                <a:latin typeface="Calibri"/>
                <a:cs typeface="Calibri"/>
              </a:rPr>
              <a:t> </a:t>
            </a:r>
            <a:r>
              <a:rPr sz="2600" spc="-5" dirty="0">
                <a:latin typeface="Calibri"/>
                <a:cs typeface="Calibri"/>
              </a:rPr>
              <a:t>cost </a:t>
            </a:r>
            <a:r>
              <a:rPr sz="2600" spc="-10" dirty="0">
                <a:latin typeface="Calibri"/>
                <a:cs typeface="Calibri"/>
              </a:rPr>
              <a:t>and </a:t>
            </a:r>
            <a:r>
              <a:rPr sz="2600" spc="-5" dirty="0">
                <a:latin typeface="Calibri"/>
                <a:cs typeface="Calibri"/>
              </a:rPr>
              <a:t>low-complexity </a:t>
            </a:r>
            <a:r>
              <a:rPr sz="2600" dirty="0">
                <a:latin typeface="Calibri"/>
                <a:cs typeface="Calibri"/>
              </a:rPr>
              <a:t> </a:t>
            </a:r>
            <a:r>
              <a:rPr sz="2600" spc="-5" dirty="0">
                <a:latin typeface="Calibri"/>
                <a:cs typeface="Calibri"/>
              </a:rPr>
              <a:t>solutions where the data </a:t>
            </a:r>
            <a:r>
              <a:rPr sz="2600" dirty="0">
                <a:latin typeface="Calibri"/>
                <a:cs typeface="Calibri"/>
              </a:rPr>
              <a:t> </a:t>
            </a:r>
            <a:r>
              <a:rPr sz="2600" spc="-5" dirty="0">
                <a:latin typeface="Calibri"/>
                <a:cs typeface="Calibri"/>
              </a:rPr>
              <a:t>involved is not big </a:t>
            </a:r>
            <a:r>
              <a:rPr sz="2600" spc="-10" dirty="0">
                <a:latin typeface="Calibri"/>
                <a:cs typeface="Calibri"/>
              </a:rPr>
              <a:t>and </a:t>
            </a:r>
            <a:r>
              <a:rPr sz="2600" spc="-5" dirty="0">
                <a:latin typeface="Calibri"/>
                <a:cs typeface="Calibri"/>
              </a:rPr>
              <a:t>the </a:t>
            </a:r>
            <a:r>
              <a:rPr sz="2600" spc="-575" dirty="0">
                <a:latin typeface="Calibri"/>
                <a:cs typeface="Calibri"/>
              </a:rPr>
              <a:t> </a:t>
            </a:r>
            <a:r>
              <a:rPr sz="2600" spc="-5" dirty="0">
                <a:latin typeface="Calibri"/>
                <a:cs typeface="Calibri"/>
              </a:rPr>
              <a:t>analysis requirements are </a:t>
            </a:r>
            <a:r>
              <a:rPr sz="2600" dirty="0">
                <a:latin typeface="Calibri"/>
                <a:cs typeface="Calibri"/>
              </a:rPr>
              <a:t> </a:t>
            </a:r>
            <a:r>
              <a:rPr sz="2600" spc="-5" dirty="0">
                <a:latin typeface="Calibri"/>
                <a:cs typeface="Calibri"/>
              </a:rPr>
              <a:t>not computationally </a:t>
            </a:r>
            <a:r>
              <a:rPr sz="2600" dirty="0">
                <a:latin typeface="Calibri"/>
                <a:cs typeface="Calibri"/>
              </a:rPr>
              <a:t> </a:t>
            </a:r>
            <a:r>
              <a:rPr sz="2600" spc="-5" dirty="0">
                <a:latin typeface="Calibri"/>
                <a:cs typeface="Calibri"/>
              </a:rPr>
              <a:t>intensive.</a:t>
            </a:r>
            <a:endParaRPr sz="2600">
              <a:latin typeface="Calibri"/>
              <a:cs typeface="Calibri"/>
            </a:endParaRPr>
          </a:p>
        </p:txBody>
      </p:sp>
      <p:grpSp>
        <p:nvGrpSpPr>
          <p:cNvPr id="4" name="object 4"/>
          <p:cNvGrpSpPr/>
          <p:nvPr/>
        </p:nvGrpSpPr>
        <p:grpSpPr>
          <a:xfrm>
            <a:off x="0" y="0"/>
            <a:ext cx="9860915" cy="6858000"/>
            <a:chOff x="0" y="0"/>
            <a:chExt cx="9860915" cy="6858000"/>
          </a:xfrm>
        </p:grpSpPr>
        <p:sp>
          <p:nvSpPr>
            <p:cNvPr id="5" name="object 5"/>
            <p:cNvSpPr/>
            <p:nvPr/>
          </p:nvSpPr>
          <p:spPr>
            <a:xfrm>
              <a:off x="0" y="0"/>
              <a:ext cx="192405" cy="6858000"/>
            </a:xfrm>
            <a:custGeom>
              <a:avLst/>
              <a:gdLst/>
              <a:ahLst/>
              <a:cxnLst/>
              <a:rect l="l" t="t" r="r" b="b"/>
              <a:pathLst>
                <a:path w="192405" h="6858000">
                  <a:moveTo>
                    <a:pt x="0" y="6858000"/>
                  </a:moveTo>
                  <a:lnTo>
                    <a:pt x="0" y="0"/>
                  </a:lnTo>
                  <a:lnTo>
                    <a:pt x="192023" y="0"/>
                  </a:lnTo>
                  <a:lnTo>
                    <a:pt x="192023" y="6858000"/>
                  </a:lnTo>
                  <a:lnTo>
                    <a:pt x="0" y="6858000"/>
                  </a:lnTo>
                  <a:close/>
                </a:path>
              </a:pathLst>
            </a:custGeom>
            <a:solidFill>
              <a:srgbClr val="FDBC09"/>
            </a:solidFill>
          </p:spPr>
          <p:txBody>
            <a:bodyPr wrap="square" lIns="0" tIns="0" rIns="0" bIns="0" rtlCol="0"/>
            <a:lstStyle/>
            <a:p>
              <a:endParaRPr/>
            </a:p>
          </p:txBody>
        </p:sp>
        <p:pic>
          <p:nvPicPr>
            <p:cNvPr id="6" name="object 6"/>
            <p:cNvPicPr/>
            <p:nvPr/>
          </p:nvPicPr>
          <p:blipFill>
            <a:blip r:embed="rId2" cstate="print"/>
            <a:stretch>
              <a:fillRect/>
            </a:stretch>
          </p:blipFill>
          <p:spPr>
            <a:xfrm>
              <a:off x="6366630" y="1548383"/>
              <a:ext cx="3494060" cy="4920621"/>
            </a:xfrm>
            <a:prstGeom prst="rect">
              <a:avLst/>
            </a:prstGeom>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97179"/>
            <a:ext cx="2484755" cy="694690"/>
          </a:xfrm>
          <a:prstGeom prst="rect">
            <a:avLst/>
          </a:prstGeom>
        </p:spPr>
        <p:txBody>
          <a:bodyPr vert="horz" wrap="square" lIns="0" tIns="11430" rIns="0" bIns="0" rtlCol="0">
            <a:spAutoFit/>
          </a:bodyPr>
          <a:lstStyle/>
          <a:p>
            <a:pPr marL="12700">
              <a:lnSpc>
                <a:spcPct val="100000"/>
              </a:lnSpc>
              <a:spcBef>
                <a:spcPts val="90"/>
              </a:spcBef>
            </a:pPr>
            <a:r>
              <a:rPr spc="-5" dirty="0"/>
              <a:t>IoT</a:t>
            </a:r>
            <a:r>
              <a:rPr spc="-65" dirty="0"/>
              <a:t> </a:t>
            </a:r>
            <a:r>
              <a:rPr spc="-5" dirty="0"/>
              <a:t>Level-2</a:t>
            </a:r>
          </a:p>
        </p:txBody>
      </p:sp>
      <p:sp>
        <p:nvSpPr>
          <p:cNvPr id="3" name="object 3"/>
          <p:cNvSpPr txBox="1"/>
          <p:nvPr/>
        </p:nvSpPr>
        <p:spPr>
          <a:xfrm>
            <a:off x="916939" y="1781175"/>
            <a:ext cx="4030345" cy="4442460"/>
          </a:xfrm>
          <a:prstGeom prst="rect">
            <a:avLst/>
          </a:prstGeom>
        </p:spPr>
        <p:txBody>
          <a:bodyPr vert="horz" wrap="square" lIns="0" tIns="85725" rIns="0" bIns="0" rtlCol="0">
            <a:spAutoFit/>
          </a:bodyPr>
          <a:lstStyle/>
          <a:p>
            <a:pPr marL="241300" marR="157480" indent="-228600">
              <a:lnSpc>
                <a:spcPct val="79900"/>
              </a:lnSpc>
              <a:spcBef>
                <a:spcPts val="675"/>
              </a:spcBef>
              <a:buFont typeface="Arial MT"/>
              <a:buChar char="•"/>
              <a:tabLst>
                <a:tab pos="241300" algn="l"/>
              </a:tabLst>
            </a:pPr>
            <a:r>
              <a:rPr sz="2400" dirty="0">
                <a:latin typeface="Calibri"/>
                <a:cs typeface="Calibri"/>
              </a:rPr>
              <a:t>A</a:t>
            </a:r>
            <a:r>
              <a:rPr sz="2400" spc="-5" dirty="0">
                <a:latin typeface="Calibri"/>
                <a:cs typeface="Calibri"/>
              </a:rPr>
              <a:t> level-2 IoT</a:t>
            </a:r>
            <a:r>
              <a:rPr sz="2400" dirty="0">
                <a:latin typeface="Calibri"/>
                <a:cs typeface="Calibri"/>
              </a:rPr>
              <a:t> </a:t>
            </a:r>
            <a:r>
              <a:rPr sz="2400" spc="-5" dirty="0">
                <a:latin typeface="Calibri"/>
                <a:cs typeface="Calibri"/>
              </a:rPr>
              <a:t>system has</a:t>
            </a:r>
            <a:r>
              <a:rPr sz="2400" dirty="0">
                <a:latin typeface="Calibri"/>
                <a:cs typeface="Calibri"/>
              </a:rPr>
              <a:t> a </a:t>
            </a:r>
            <a:r>
              <a:rPr sz="2400" spc="5" dirty="0">
                <a:latin typeface="Calibri"/>
                <a:cs typeface="Calibri"/>
              </a:rPr>
              <a:t> </a:t>
            </a:r>
            <a:r>
              <a:rPr sz="2400" spc="-5" dirty="0">
                <a:latin typeface="Calibri"/>
                <a:cs typeface="Calibri"/>
              </a:rPr>
              <a:t>single node that performs </a:t>
            </a:r>
            <a:r>
              <a:rPr sz="2400" dirty="0">
                <a:latin typeface="Calibri"/>
                <a:cs typeface="Calibri"/>
              </a:rPr>
              <a:t> </a:t>
            </a:r>
            <a:r>
              <a:rPr sz="2400" spc="-5" dirty="0">
                <a:latin typeface="Calibri"/>
                <a:cs typeface="Calibri"/>
              </a:rPr>
              <a:t>sensing and/or actuation and </a:t>
            </a:r>
            <a:r>
              <a:rPr sz="2400" spc="-530" dirty="0">
                <a:latin typeface="Calibri"/>
                <a:cs typeface="Calibri"/>
              </a:rPr>
              <a:t> </a:t>
            </a:r>
            <a:r>
              <a:rPr sz="2400" spc="-5" dirty="0">
                <a:latin typeface="Calibri"/>
                <a:cs typeface="Calibri"/>
              </a:rPr>
              <a:t>local analysis.</a:t>
            </a:r>
            <a:endParaRPr sz="2400">
              <a:latin typeface="Calibri"/>
              <a:cs typeface="Calibri"/>
            </a:endParaRPr>
          </a:p>
          <a:p>
            <a:pPr marL="241300" marR="5080" indent="-228600">
              <a:lnSpc>
                <a:spcPct val="79900"/>
              </a:lnSpc>
              <a:spcBef>
                <a:spcPts val="1000"/>
              </a:spcBef>
              <a:buFont typeface="Arial MT"/>
              <a:buChar char="•"/>
              <a:tabLst>
                <a:tab pos="241300" algn="l"/>
              </a:tabLst>
            </a:pPr>
            <a:r>
              <a:rPr sz="2400" spc="-5" dirty="0">
                <a:latin typeface="Calibri"/>
                <a:cs typeface="Calibri"/>
              </a:rPr>
              <a:t>Data is stored in the cloud</a:t>
            </a:r>
            <a:r>
              <a:rPr sz="2400" dirty="0">
                <a:latin typeface="Calibri"/>
                <a:cs typeface="Calibri"/>
              </a:rPr>
              <a:t> </a:t>
            </a:r>
            <a:r>
              <a:rPr sz="2400" spc="-5" dirty="0">
                <a:latin typeface="Calibri"/>
                <a:cs typeface="Calibri"/>
              </a:rPr>
              <a:t>and </a:t>
            </a:r>
            <a:r>
              <a:rPr sz="2400" spc="-530" dirty="0">
                <a:latin typeface="Calibri"/>
                <a:cs typeface="Calibri"/>
              </a:rPr>
              <a:t> </a:t>
            </a:r>
            <a:r>
              <a:rPr sz="2400" spc="-5" dirty="0">
                <a:latin typeface="Calibri"/>
                <a:cs typeface="Calibri"/>
              </a:rPr>
              <a:t>application is usually cloud- </a:t>
            </a:r>
            <a:r>
              <a:rPr sz="2400" dirty="0">
                <a:latin typeface="Calibri"/>
                <a:cs typeface="Calibri"/>
              </a:rPr>
              <a:t> </a:t>
            </a:r>
            <a:r>
              <a:rPr sz="2400" spc="-5" dirty="0">
                <a:latin typeface="Calibri"/>
                <a:cs typeface="Calibri"/>
              </a:rPr>
              <a:t>based.</a:t>
            </a:r>
            <a:endParaRPr sz="2400">
              <a:latin typeface="Calibri"/>
              <a:cs typeface="Calibri"/>
            </a:endParaRPr>
          </a:p>
          <a:p>
            <a:pPr marL="241300" marR="36830" indent="-228600">
              <a:lnSpc>
                <a:spcPct val="79900"/>
              </a:lnSpc>
              <a:spcBef>
                <a:spcPts val="1000"/>
              </a:spcBef>
              <a:buFont typeface="Arial MT"/>
              <a:buChar char="•"/>
              <a:tabLst>
                <a:tab pos="241300" algn="l"/>
              </a:tabLst>
            </a:pPr>
            <a:r>
              <a:rPr sz="2400" spc="-5" dirty="0">
                <a:latin typeface="Calibri"/>
                <a:cs typeface="Calibri"/>
              </a:rPr>
              <a:t>Level-2 IoT</a:t>
            </a:r>
            <a:r>
              <a:rPr sz="2400" dirty="0">
                <a:latin typeface="Calibri"/>
                <a:cs typeface="Calibri"/>
              </a:rPr>
              <a:t> </a:t>
            </a:r>
            <a:r>
              <a:rPr sz="2400" spc="-5" dirty="0">
                <a:latin typeface="Calibri"/>
                <a:cs typeface="Calibri"/>
              </a:rPr>
              <a:t>systems</a:t>
            </a:r>
            <a:r>
              <a:rPr sz="2400" dirty="0">
                <a:latin typeface="Calibri"/>
                <a:cs typeface="Calibri"/>
              </a:rPr>
              <a:t> </a:t>
            </a:r>
            <a:r>
              <a:rPr sz="2400" spc="-5" dirty="0">
                <a:latin typeface="Calibri"/>
                <a:cs typeface="Calibri"/>
              </a:rPr>
              <a:t>are </a:t>
            </a:r>
            <a:r>
              <a:rPr sz="2400" dirty="0">
                <a:latin typeface="Calibri"/>
                <a:cs typeface="Calibri"/>
              </a:rPr>
              <a:t> </a:t>
            </a:r>
            <a:r>
              <a:rPr sz="2400" spc="-5" dirty="0">
                <a:latin typeface="Calibri"/>
                <a:cs typeface="Calibri"/>
              </a:rPr>
              <a:t>suitable for solutions where </a:t>
            </a:r>
            <a:r>
              <a:rPr sz="2400" dirty="0">
                <a:latin typeface="Calibri"/>
                <a:cs typeface="Calibri"/>
              </a:rPr>
              <a:t> </a:t>
            </a:r>
            <a:r>
              <a:rPr sz="2400" spc="-5" dirty="0">
                <a:latin typeface="Calibri"/>
                <a:cs typeface="Calibri"/>
              </a:rPr>
              <a:t>the data</a:t>
            </a:r>
            <a:r>
              <a:rPr sz="2400" dirty="0">
                <a:latin typeface="Calibri"/>
                <a:cs typeface="Calibri"/>
              </a:rPr>
              <a:t> </a:t>
            </a:r>
            <a:r>
              <a:rPr sz="2400" spc="-5" dirty="0">
                <a:latin typeface="Calibri"/>
                <a:cs typeface="Calibri"/>
              </a:rPr>
              <a:t>involved is big, </a:t>
            </a:r>
            <a:r>
              <a:rPr sz="2400" dirty="0">
                <a:latin typeface="Calibri"/>
                <a:cs typeface="Calibri"/>
              </a:rPr>
              <a:t> </a:t>
            </a:r>
            <a:r>
              <a:rPr sz="2400" spc="-5" dirty="0">
                <a:latin typeface="Calibri"/>
                <a:cs typeface="Calibri"/>
              </a:rPr>
              <a:t>however, the primary analysis </a:t>
            </a:r>
            <a:r>
              <a:rPr sz="2400" spc="-530" dirty="0">
                <a:latin typeface="Calibri"/>
                <a:cs typeface="Calibri"/>
              </a:rPr>
              <a:t> </a:t>
            </a:r>
            <a:r>
              <a:rPr sz="2400" spc="-5" dirty="0">
                <a:latin typeface="Calibri"/>
                <a:cs typeface="Calibri"/>
              </a:rPr>
              <a:t>requirement is not </a:t>
            </a:r>
            <a:r>
              <a:rPr sz="2400" dirty="0">
                <a:latin typeface="Calibri"/>
                <a:cs typeface="Calibri"/>
              </a:rPr>
              <a:t> </a:t>
            </a:r>
            <a:r>
              <a:rPr sz="2400" spc="-5" dirty="0">
                <a:latin typeface="Calibri"/>
                <a:cs typeface="Calibri"/>
              </a:rPr>
              <a:t>computationally intensive and </a:t>
            </a:r>
            <a:r>
              <a:rPr sz="2400" spc="-530" dirty="0">
                <a:latin typeface="Calibri"/>
                <a:cs typeface="Calibri"/>
              </a:rPr>
              <a:t> </a:t>
            </a:r>
            <a:r>
              <a:rPr sz="2400" dirty="0">
                <a:latin typeface="Calibri"/>
                <a:cs typeface="Calibri"/>
              </a:rPr>
              <a:t>can</a:t>
            </a:r>
            <a:r>
              <a:rPr sz="2400" spc="-5" dirty="0">
                <a:latin typeface="Calibri"/>
                <a:cs typeface="Calibri"/>
              </a:rPr>
              <a:t> be done locally itself.</a:t>
            </a:r>
            <a:endParaRPr sz="2400">
              <a:latin typeface="Calibri"/>
              <a:cs typeface="Calibri"/>
            </a:endParaRPr>
          </a:p>
        </p:txBody>
      </p:sp>
      <p:grpSp>
        <p:nvGrpSpPr>
          <p:cNvPr id="4" name="object 4"/>
          <p:cNvGrpSpPr/>
          <p:nvPr/>
        </p:nvGrpSpPr>
        <p:grpSpPr>
          <a:xfrm>
            <a:off x="0" y="0"/>
            <a:ext cx="10130155" cy="6858000"/>
            <a:chOff x="0" y="0"/>
            <a:chExt cx="10130155" cy="6858000"/>
          </a:xfrm>
        </p:grpSpPr>
        <p:sp>
          <p:nvSpPr>
            <p:cNvPr id="5" name="object 5"/>
            <p:cNvSpPr/>
            <p:nvPr/>
          </p:nvSpPr>
          <p:spPr>
            <a:xfrm>
              <a:off x="0" y="0"/>
              <a:ext cx="192405" cy="6858000"/>
            </a:xfrm>
            <a:custGeom>
              <a:avLst/>
              <a:gdLst/>
              <a:ahLst/>
              <a:cxnLst/>
              <a:rect l="l" t="t" r="r" b="b"/>
              <a:pathLst>
                <a:path w="192405" h="6858000">
                  <a:moveTo>
                    <a:pt x="0" y="6858000"/>
                  </a:moveTo>
                  <a:lnTo>
                    <a:pt x="0" y="0"/>
                  </a:lnTo>
                  <a:lnTo>
                    <a:pt x="192023" y="0"/>
                  </a:lnTo>
                  <a:lnTo>
                    <a:pt x="192023" y="6858000"/>
                  </a:lnTo>
                  <a:lnTo>
                    <a:pt x="0" y="6858000"/>
                  </a:lnTo>
                  <a:close/>
                </a:path>
              </a:pathLst>
            </a:custGeom>
            <a:solidFill>
              <a:srgbClr val="FDBC09"/>
            </a:solidFill>
          </p:spPr>
          <p:txBody>
            <a:bodyPr wrap="square" lIns="0" tIns="0" rIns="0" bIns="0" rtlCol="0"/>
            <a:lstStyle/>
            <a:p>
              <a:endParaRPr/>
            </a:p>
          </p:txBody>
        </p:sp>
        <p:pic>
          <p:nvPicPr>
            <p:cNvPr id="6" name="object 6"/>
            <p:cNvPicPr/>
            <p:nvPr/>
          </p:nvPicPr>
          <p:blipFill>
            <a:blip r:embed="rId2" cstate="print"/>
            <a:stretch>
              <a:fillRect/>
            </a:stretch>
          </p:blipFill>
          <p:spPr>
            <a:xfrm>
              <a:off x="6701230" y="1627768"/>
              <a:ext cx="3428757" cy="4690735"/>
            </a:xfrm>
            <a:prstGeom prst="rect">
              <a:avLst/>
            </a:prstGeom>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97179"/>
            <a:ext cx="2484755" cy="694690"/>
          </a:xfrm>
          <a:prstGeom prst="rect">
            <a:avLst/>
          </a:prstGeom>
        </p:spPr>
        <p:txBody>
          <a:bodyPr vert="horz" wrap="square" lIns="0" tIns="11430" rIns="0" bIns="0" rtlCol="0">
            <a:spAutoFit/>
          </a:bodyPr>
          <a:lstStyle/>
          <a:p>
            <a:pPr marL="12700">
              <a:lnSpc>
                <a:spcPct val="100000"/>
              </a:lnSpc>
              <a:spcBef>
                <a:spcPts val="90"/>
              </a:spcBef>
            </a:pPr>
            <a:r>
              <a:rPr spc="-5" dirty="0"/>
              <a:t>IoT</a:t>
            </a:r>
            <a:r>
              <a:rPr spc="-65" dirty="0"/>
              <a:t> </a:t>
            </a:r>
            <a:r>
              <a:rPr spc="-5" dirty="0"/>
              <a:t>Level-3</a:t>
            </a:r>
          </a:p>
        </p:txBody>
      </p:sp>
      <p:sp>
        <p:nvSpPr>
          <p:cNvPr id="3" name="object 3"/>
          <p:cNvSpPr txBox="1"/>
          <p:nvPr/>
        </p:nvSpPr>
        <p:spPr>
          <a:xfrm>
            <a:off x="916939" y="1766570"/>
            <a:ext cx="4153535" cy="3990975"/>
          </a:xfrm>
          <a:prstGeom prst="rect">
            <a:avLst/>
          </a:prstGeom>
        </p:spPr>
        <p:txBody>
          <a:bodyPr vert="horz" wrap="square" lIns="0" tIns="99695" rIns="0" bIns="0" rtlCol="0">
            <a:spAutoFit/>
          </a:bodyPr>
          <a:lstStyle/>
          <a:p>
            <a:pPr marL="241300" marR="5080" indent="-228600">
              <a:lnSpc>
                <a:spcPct val="79900"/>
              </a:lnSpc>
              <a:spcBef>
                <a:spcPts val="785"/>
              </a:spcBef>
              <a:buFont typeface="Arial MT"/>
              <a:buChar char="•"/>
              <a:tabLst>
                <a:tab pos="241300" algn="l"/>
                <a:tab pos="2144395" algn="l"/>
              </a:tabLst>
            </a:pPr>
            <a:r>
              <a:rPr sz="2800" spc="5" dirty="0">
                <a:latin typeface="Calibri"/>
                <a:cs typeface="Calibri"/>
              </a:rPr>
              <a:t>A </a:t>
            </a:r>
            <a:r>
              <a:rPr sz="2800" dirty="0">
                <a:latin typeface="Calibri"/>
                <a:cs typeface="Calibri"/>
              </a:rPr>
              <a:t>level-3 </a:t>
            </a:r>
            <a:r>
              <a:rPr sz="2800" spc="-5" dirty="0">
                <a:latin typeface="Calibri"/>
                <a:cs typeface="Calibri"/>
              </a:rPr>
              <a:t>IoT system has </a:t>
            </a:r>
            <a:r>
              <a:rPr sz="2800" dirty="0">
                <a:latin typeface="Calibri"/>
                <a:cs typeface="Calibri"/>
              </a:rPr>
              <a:t>a </a:t>
            </a:r>
            <a:r>
              <a:rPr sz="2800" spc="5" dirty="0">
                <a:latin typeface="Calibri"/>
                <a:cs typeface="Calibri"/>
              </a:rPr>
              <a:t> </a:t>
            </a:r>
            <a:r>
              <a:rPr sz="2800" dirty="0">
                <a:latin typeface="Calibri"/>
                <a:cs typeface="Calibri"/>
              </a:rPr>
              <a:t>single </a:t>
            </a:r>
            <a:r>
              <a:rPr sz="2800" spc="-5" dirty="0">
                <a:latin typeface="Calibri"/>
                <a:cs typeface="Calibri"/>
              </a:rPr>
              <a:t>node.	Data</a:t>
            </a:r>
            <a:r>
              <a:rPr sz="2800" spc="-30" dirty="0">
                <a:latin typeface="Calibri"/>
                <a:cs typeface="Calibri"/>
              </a:rPr>
              <a:t> </a:t>
            </a:r>
            <a:r>
              <a:rPr sz="2800" dirty="0">
                <a:latin typeface="Calibri"/>
                <a:cs typeface="Calibri"/>
              </a:rPr>
              <a:t>is</a:t>
            </a:r>
            <a:r>
              <a:rPr sz="2800" spc="-30" dirty="0">
                <a:latin typeface="Calibri"/>
                <a:cs typeface="Calibri"/>
              </a:rPr>
              <a:t> </a:t>
            </a:r>
            <a:r>
              <a:rPr sz="2800" spc="-5" dirty="0">
                <a:latin typeface="Calibri"/>
                <a:cs typeface="Calibri"/>
              </a:rPr>
              <a:t>stored </a:t>
            </a:r>
            <a:r>
              <a:rPr sz="2800" spc="-615" dirty="0">
                <a:latin typeface="Calibri"/>
                <a:cs typeface="Calibri"/>
              </a:rPr>
              <a:t> </a:t>
            </a:r>
            <a:r>
              <a:rPr sz="2800" spc="-5" dirty="0">
                <a:latin typeface="Calibri"/>
                <a:cs typeface="Calibri"/>
              </a:rPr>
              <a:t>and analyzed </a:t>
            </a:r>
            <a:r>
              <a:rPr sz="2800" dirty="0">
                <a:latin typeface="Calibri"/>
                <a:cs typeface="Calibri"/>
              </a:rPr>
              <a:t>in </a:t>
            </a:r>
            <a:r>
              <a:rPr sz="2800" spc="-5" dirty="0">
                <a:latin typeface="Calibri"/>
                <a:cs typeface="Calibri"/>
              </a:rPr>
              <a:t>the cloud </a:t>
            </a:r>
            <a:r>
              <a:rPr sz="2800" dirty="0">
                <a:latin typeface="Calibri"/>
                <a:cs typeface="Calibri"/>
              </a:rPr>
              <a:t> </a:t>
            </a:r>
            <a:r>
              <a:rPr sz="2800" spc="-5" dirty="0">
                <a:latin typeface="Calibri"/>
                <a:cs typeface="Calibri"/>
              </a:rPr>
              <a:t>and application </a:t>
            </a:r>
            <a:r>
              <a:rPr sz="2800" dirty="0">
                <a:latin typeface="Calibri"/>
                <a:cs typeface="Calibri"/>
              </a:rPr>
              <a:t>is </a:t>
            </a:r>
            <a:r>
              <a:rPr sz="2800" spc="-5" dirty="0">
                <a:latin typeface="Calibri"/>
                <a:cs typeface="Calibri"/>
              </a:rPr>
              <a:t>cloud- </a:t>
            </a:r>
            <a:r>
              <a:rPr sz="2800" dirty="0">
                <a:latin typeface="Calibri"/>
                <a:cs typeface="Calibri"/>
              </a:rPr>
              <a:t> </a:t>
            </a:r>
            <a:r>
              <a:rPr sz="2800" spc="-5" dirty="0">
                <a:latin typeface="Calibri"/>
                <a:cs typeface="Calibri"/>
              </a:rPr>
              <a:t>based.</a:t>
            </a:r>
            <a:endParaRPr sz="2800">
              <a:latin typeface="Calibri"/>
              <a:cs typeface="Calibri"/>
            </a:endParaRPr>
          </a:p>
          <a:p>
            <a:pPr marL="241300" marR="67945" indent="-228600">
              <a:lnSpc>
                <a:spcPct val="79900"/>
              </a:lnSpc>
              <a:spcBef>
                <a:spcPts val="1000"/>
              </a:spcBef>
              <a:buFont typeface="Arial MT"/>
              <a:buChar char="•"/>
              <a:tabLst>
                <a:tab pos="241300" algn="l"/>
              </a:tabLst>
            </a:pPr>
            <a:r>
              <a:rPr sz="2800" spc="-5" dirty="0">
                <a:latin typeface="Calibri"/>
                <a:cs typeface="Calibri"/>
              </a:rPr>
              <a:t>Level-3 IoT systems are </a:t>
            </a:r>
            <a:r>
              <a:rPr sz="2800" dirty="0">
                <a:latin typeface="Calibri"/>
                <a:cs typeface="Calibri"/>
              </a:rPr>
              <a:t> </a:t>
            </a:r>
            <a:r>
              <a:rPr sz="2800" spc="-5" dirty="0">
                <a:latin typeface="Calibri"/>
                <a:cs typeface="Calibri"/>
              </a:rPr>
              <a:t>suitable for solutions </a:t>
            </a:r>
            <a:r>
              <a:rPr sz="2800" dirty="0">
                <a:latin typeface="Calibri"/>
                <a:cs typeface="Calibri"/>
              </a:rPr>
              <a:t> </a:t>
            </a:r>
            <a:r>
              <a:rPr sz="2800" spc="-5" dirty="0">
                <a:latin typeface="Calibri"/>
                <a:cs typeface="Calibri"/>
              </a:rPr>
              <a:t>where the data involved </a:t>
            </a:r>
            <a:r>
              <a:rPr sz="2800" dirty="0">
                <a:latin typeface="Calibri"/>
                <a:cs typeface="Calibri"/>
              </a:rPr>
              <a:t>is </a:t>
            </a:r>
            <a:r>
              <a:rPr sz="2800" spc="-620" dirty="0">
                <a:latin typeface="Calibri"/>
                <a:cs typeface="Calibri"/>
              </a:rPr>
              <a:t> </a:t>
            </a:r>
            <a:r>
              <a:rPr sz="2800" dirty="0">
                <a:latin typeface="Calibri"/>
                <a:cs typeface="Calibri"/>
              </a:rPr>
              <a:t>big </a:t>
            </a:r>
            <a:r>
              <a:rPr sz="2800" spc="-5" dirty="0">
                <a:latin typeface="Calibri"/>
                <a:cs typeface="Calibri"/>
              </a:rPr>
              <a:t>and the analysis </a:t>
            </a:r>
            <a:r>
              <a:rPr sz="2800" dirty="0">
                <a:latin typeface="Calibri"/>
                <a:cs typeface="Calibri"/>
              </a:rPr>
              <a:t> </a:t>
            </a:r>
            <a:r>
              <a:rPr sz="2800" spc="-5" dirty="0">
                <a:latin typeface="Calibri"/>
                <a:cs typeface="Calibri"/>
              </a:rPr>
              <a:t>requirements are </a:t>
            </a:r>
            <a:r>
              <a:rPr sz="2800" dirty="0">
                <a:latin typeface="Calibri"/>
                <a:cs typeface="Calibri"/>
              </a:rPr>
              <a:t> </a:t>
            </a:r>
            <a:r>
              <a:rPr sz="2800" spc="-5" dirty="0">
                <a:latin typeface="Calibri"/>
                <a:cs typeface="Calibri"/>
              </a:rPr>
              <a:t>computationally</a:t>
            </a:r>
            <a:r>
              <a:rPr sz="2800" spc="-15" dirty="0">
                <a:latin typeface="Calibri"/>
                <a:cs typeface="Calibri"/>
              </a:rPr>
              <a:t> </a:t>
            </a:r>
            <a:r>
              <a:rPr sz="2800" spc="-5" dirty="0">
                <a:latin typeface="Calibri"/>
                <a:cs typeface="Calibri"/>
              </a:rPr>
              <a:t>intensive.</a:t>
            </a:r>
            <a:endParaRPr sz="2800">
              <a:latin typeface="Calibri"/>
              <a:cs typeface="Calibri"/>
            </a:endParaRPr>
          </a:p>
        </p:txBody>
      </p:sp>
      <p:grpSp>
        <p:nvGrpSpPr>
          <p:cNvPr id="4" name="object 4"/>
          <p:cNvGrpSpPr/>
          <p:nvPr/>
        </p:nvGrpSpPr>
        <p:grpSpPr>
          <a:xfrm>
            <a:off x="0" y="0"/>
            <a:ext cx="10182225" cy="6858000"/>
            <a:chOff x="0" y="0"/>
            <a:chExt cx="10182225" cy="6858000"/>
          </a:xfrm>
        </p:grpSpPr>
        <p:sp>
          <p:nvSpPr>
            <p:cNvPr id="5" name="object 5"/>
            <p:cNvSpPr/>
            <p:nvPr/>
          </p:nvSpPr>
          <p:spPr>
            <a:xfrm>
              <a:off x="0" y="0"/>
              <a:ext cx="192405" cy="6858000"/>
            </a:xfrm>
            <a:custGeom>
              <a:avLst/>
              <a:gdLst/>
              <a:ahLst/>
              <a:cxnLst/>
              <a:rect l="l" t="t" r="r" b="b"/>
              <a:pathLst>
                <a:path w="192405" h="6858000">
                  <a:moveTo>
                    <a:pt x="0" y="6858000"/>
                  </a:moveTo>
                  <a:lnTo>
                    <a:pt x="0" y="0"/>
                  </a:lnTo>
                  <a:lnTo>
                    <a:pt x="192023" y="0"/>
                  </a:lnTo>
                  <a:lnTo>
                    <a:pt x="192023" y="6858000"/>
                  </a:lnTo>
                  <a:lnTo>
                    <a:pt x="0" y="6858000"/>
                  </a:lnTo>
                  <a:close/>
                </a:path>
              </a:pathLst>
            </a:custGeom>
            <a:solidFill>
              <a:srgbClr val="FDBC09"/>
            </a:solidFill>
          </p:spPr>
          <p:txBody>
            <a:bodyPr wrap="square" lIns="0" tIns="0" rIns="0" bIns="0" rtlCol="0"/>
            <a:lstStyle/>
            <a:p>
              <a:endParaRPr/>
            </a:p>
          </p:txBody>
        </p:sp>
        <p:pic>
          <p:nvPicPr>
            <p:cNvPr id="6" name="object 6"/>
            <p:cNvPicPr/>
            <p:nvPr/>
          </p:nvPicPr>
          <p:blipFill>
            <a:blip r:embed="rId2" cstate="print"/>
            <a:stretch>
              <a:fillRect/>
            </a:stretch>
          </p:blipFill>
          <p:spPr>
            <a:xfrm>
              <a:off x="6592823" y="1618619"/>
              <a:ext cx="3588979" cy="4872080"/>
            </a:xfrm>
            <a:prstGeom prst="rect">
              <a:avLst/>
            </a:prstGeom>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97179"/>
            <a:ext cx="2484755" cy="694690"/>
          </a:xfrm>
          <a:prstGeom prst="rect">
            <a:avLst/>
          </a:prstGeom>
        </p:spPr>
        <p:txBody>
          <a:bodyPr vert="horz" wrap="square" lIns="0" tIns="11430" rIns="0" bIns="0" rtlCol="0">
            <a:spAutoFit/>
          </a:bodyPr>
          <a:lstStyle/>
          <a:p>
            <a:pPr marL="12700">
              <a:lnSpc>
                <a:spcPct val="100000"/>
              </a:lnSpc>
              <a:spcBef>
                <a:spcPts val="90"/>
              </a:spcBef>
            </a:pPr>
            <a:r>
              <a:rPr spc="-5" dirty="0"/>
              <a:t>IoT</a:t>
            </a:r>
            <a:r>
              <a:rPr spc="-65" dirty="0"/>
              <a:t> </a:t>
            </a:r>
            <a:r>
              <a:rPr spc="-5" dirty="0"/>
              <a:t>Level-4</a:t>
            </a:r>
          </a:p>
        </p:txBody>
      </p:sp>
      <p:sp>
        <p:nvSpPr>
          <p:cNvPr id="3" name="object 3"/>
          <p:cNvSpPr txBox="1"/>
          <p:nvPr/>
        </p:nvSpPr>
        <p:spPr>
          <a:xfrm>
            <a:off x="916939" y="1757679"/>
            <a:ext cx="4141470" cy="3896995"/>
          </a:xfrm>
          <a:prstGeom prst="rect">
            <a:avLst/>
          </a:prstGeom>
        </p:spPr>
        <p:txBody>
          <a:bodyPr vert="horz" wrap="square" lIns="0" tIns="114935" rIns="0" bIns="0" rtlCol="0">
            <a:spAutoFit/>
          </a:bodyPr>
          <a:lstStyle/>
          <a:p>
            <a:pPr marL="241300" marR="62230" indent="-228600">
              <a:lnSpc>
                <a:spcPct val="69900"/>
              </a:lnSpc>
              <a:spcBef>
                <a:spcPts val="905"/>
              </a:spcBef>
              <a:buFont typeface="Arial MT"/>
              <a:buChar char="•"/>
              <a:tabLst>
                <a:tab pos="240665" algn="l"/>
                <a:tab pos="241300" algn="l"/>
              </a:tabLst>
            </a:pPr>
            <a:r>
              <a:rPr sz="2200" spc="5" dirty="0">
                <a:latin typeface="Calibri"/>
                <a:cs typeface="Calibri"/>
              </a:rPr>
              <a:t>A </a:t>
            </a:r>
            <a:r>
              <a:rPr sz="2200" spc="-5" dirty="0">
                <a:latin typeface="Calibri"/>
                <a:cs typeface="Calibri"/>
              </a:rPr>
              <a:t>level-4 IoT system has multiple </a:t>
            </a:r>
            <a:r>
              <a:rPr sz="2200" dirty="0">
                <a:latin typeface="Calibri"/>
                <a:cs typeface="Calibri"/>
              </a:rPr>
              <a:t> </a:t>
            </a:r>
            <a:r>
              <a:rPr sz="2200" spc="-5" dirty="0">
                <a:latin typeface="Calibri"/>
                <a:cs typeface="Calibri"/>
              </a:rPr>
              <a:t>nodes that perform local analysis. </a:t>
            </a:r>
            <a:r>
              <a:rPr sz="2200" spc="-484" dirty="0">
                <a:latin typeface="Calibri"/>
                <a:cs typeface="Calibri"/>
              </a:rPr>
              <a:t> </a:t>
            </a:r>
            <a:r>
              <a:rPr sz="2200" spc="-5" dirty="0">
                <a:latin typeface="Calibri"/>
                <a:cs typeface="Calibri"/>
              </a:rPr>
              <a:t>Data </a:t>
            </a:r>
            <a:r>
              <a:rPr sz="2200" dirty="0">
                <a:latin typeface="Calibri"/>
                <a:cs typeface="Calibri"/>
              </a:rPr>
              <a:t>is </a:t>
            </a:r>
            <a:r>
              <a:rPr sz="2200" spc="-5" dirty="0">
                <a:latin typeface="Calibri"/>
                <a:cs typeface="Calibri"/>
              </a:rPr>
              <a:t>stored </a:t>
            </a:r>
            <a:r>
              <a:rPr sz="2200" dirty="0">
                <a:latin typeface="Calibri"/>
                <a:cs typeface="Calibri"/>
              </a:rPr>
              <a:t>in </a:t>
            </a:r>
            <a:r>
              <a:rPr sz="2200" spc="-5" dirty="0">
                <a:latin typeface="Calibri"/>
                <a:cs typeface="Calibri"/>
              </a:rPr>
              <a:t>the cloud </a:t>
            </a:r>
            <a:r>
              <a:rPr sz="2200" dirty="0">
                <a:latin typeface="Calibri"/>
                <a:cs typeface="Calibri"/>
              </a:rPr>
              <a:t>and </a:t>
            </a:r>
            <a:r>
              <a:rPr sz="2200" spc="5" dirty="0">
                <a:latin typeface="Calibri"/>
                <a:cs typeface="Calibri"/>
              </a:rPr>
              <a:t> </a:t>
            </a:r>
            <a:r>
              <a:rPr sz="2200" spc="-5" dirty="0">
                <a:latin typeface="Calibri"/>
                <a:cs typeface="Calibri"/>
              </a:rPr>
              <a:t>application</a:t>
            </a:r>
            <a:r>
              <a:rPr sz="2200" spc="-15" dirty="0">
                <a:latin typeface="Calibri"/>
                <a:cs typeface="Calibri"/>
              </a:rPr>
              <a:t> </a:t>
            </a:r>
            <a:r>
              <a:rPr sz="2200" dirty="0">
                <a:latin typeface="Calibri"/>
                <a:cs typeface="Calibri"/>
              </a:rPr>
              <a:t>is</a:t>
            </a:r>
            <a:r>
              <a:rPr sz="2200" spc="-10" dirty="0">
                <a:latin typeface="Calibri"/>
                <a:cs typeface="Calibri"/>
              </a:rPr>
              <a:t> </a:t>
            </a:r>
            <a:r>
              <a:rPr sz="2200" spc="-5" dirty="0">
                <a:latin typeface="Calibri"/>
                <a:cs typeface="Calibri"/>
              </a:rPr>
              <a:t>cloud-based.</a:t>
            </a:r>
            <a:endParaRPr sz="2200">
              <a:latin typeface="Calibri"/>
              <a:cs typeface="Calibri"/>
            </a:endParaRPr>
          </a:p>
          <a:p>
            <a:pPr marL="241300" marR="47625" indent="-228600">
              <a:lnSpc>
                <a:spcPct val="69900"/>
              </a:lnSpc>
              <a:spcBef>
                <a:spcPts val="1000"/>
              </a:spcBef>
              <a:buFont typeface="Arial MT"/>
              <a:buChar char="•"/>
              <a:tabLst>
                <a:tab pos="240665" algn="l"/>
                <a:tab pos="241300" algn="l"/>
              </a:tabLst>
            </a:pPr>
            <a:r>
              <a:rPr sz="2200" spc="-5" dirty="0">
                <a:latin typeface="Calibri"/>
                <a:cs typeface="Calibri"/>
              </a:rPr>
              <a:t>Level-4 contains local </a:t>
            </a:r>
            <a:r>
              <a:rPr sz="2200" dirty="0">
                <a:latin typeface="Calibri"/>
                <a:cs typeface="Calibri"/>
              </a:rPr>
              <a:t>and </a:t>
            </a:r>
            <a:r>
              <a:rPr sz="2200" spc="-5" dirty="0">
                <a:latin typeface="Calibri"/>
                <a:cs typeface="Calibri"/>
              </a:rPr>
              <a:t>cloud- </a:t>
            </a:r>
            <a:r>
              <a:rPr sz="2200" dirty="0">
                <a:latin typeface="Calibri"/>
                <a:cs typeface="Calibri"/>
              </a:rPr>
              <a:t> </a:t>
            </a:r>
            <a:r>
              <a:rPr sz="2200" spc="-5" dirty="0">
                <a:latin typeface="Calibri"/>
                <a:cs typeface="Calibri"/>
              </a:rPr>
              <a:t>based observer nodes which </a:t>
            </a:r>
            <a:r>
              <a:rPr sz="2200" dirty="0">
                <a:latin typeface="Calibri"/>
                <a:cs typeface="Calibri"/>
              </a:rPr>
              <a:t>can </a:t>
            </a:r>
            <a:r>
              <a:rPr sz="2200" spc="5" dirty="0">
                <a:latin typeface="Calibri"/>
                <a:cs typeface="Calibri"/>
              </a:rPr>
              <a:t> </a:t>
            </a:r>
            <a:r>
              <a:rPr sz="2200" spc="-5" dirty="0">
                <a:latin typeface="Calibri"/>
                <a:cs typeface="Calibri"/>
              </a:rPr>
              <a:t>subscribe to </a:t>
            </a:r>
            <a:r>
              <a:rPr sz="2200" dirty="0">
                <a:latin typeface="Calibri"/>
                <a:cs typeface="Calibri"/>
              </a:rPr>
              <a:t>and </a:t>
            </a:r>
            <a:r>
              <a:rPr sz="2200" spc="-5" dirty="0">
                <a:latin typeface="Calibri"/>
                <a:cs typeface="Calibri"/>
              </a:rPr>
              <a:t>receive </a:t>
            </a:r>
            <a:r>
              <a:rPr sz="2200" dirty="0">
                <a:latin typeface="Calibri"/>
                <a:cs typeface="Calibri"/>
              </a:rPr>
              <a:t> </a:t>
            </a:r>
            <a:r>
              <a:rPr sz="2200" spc="-5" dirty="0">
                <a:latin typeface="Calibri"/>
                <a:cs typeface="Calibri"/>
              </a:rPr>
              <a:t>information collected </a:t>
            </a:r>
            <a:r>
              <a:rPr sz="2200" dirty="0">
                <a:latin typeface="Calibri"/>
                <a:cs typeface="Calibri"/>
              </a:rPr>
              <a:t>in </a:t>
            </a:r>
            <a:r>
              <a:rPr sz="2200" spc="-5" dirty="0">
                <a:latin typeface="Calibri"/>
                <a:cs typeface="Calibri"/>
              </a:rPr>
              <a:t>the cloud </a:t>
            </a:r>
            <a:r>
              <a:rPr sz="2200" spc="-484" dirty="0">
                <a:latin typeface="Calibri"/>
                <a:cs typeface="Calibri"/>
              </a:rPr>
              <a:t> </a:t>
            </a:r>
            <a:r>
              <a:rPr sz="2200" spc="-5" dirty="0">
                <a:latin typeface="Calibri"/>
                <a:cs typeface="Calibri"/>
              </a:rPr>
              <a:t>from</a:t>
            </a:r>
            <a:r>
              <a:rPr sz="2200" spc="-20" dirty="0">
                <a:latin typeface="Calibri"/>
                <a:cs typeface="Calibri"/>
              </a:rPr>
              <a:t> </a:t>
            </a:r>
            <a:r>
              <a:rPr sz="2200" spc="-5" dirty="0">
                <a:latin typeface="Calibri"/>
                <a:cs typeface="Calibri"/>
              </a:rPr>
              <a:t>IoT</a:t>
            </a:r>
            <a:r>
              <a:rPr sz="2200" spc="-10" dirty="0">
                <a:latin typeface="Calibri"/>
                <a:cs typeface="Calibri"/>
              </a:rPr>
              <a:t> </a:t>
            </a:r>
            <a:r>
              <a:rPr sz="2200" spc="-5" dirty="0">
                <a:latin typeface="Calibri"/>
                <a:cs typeface="Calibri"/>
              </a:rPr>
              <a:t>devices.</a:t>
            </a:r>
            <a:endParaRPr sz="2200">
              <a:latin typeface="Calibri"/>
              <a:cs typeface="Calibri"/>
            </a:endParaRPr>
          </a:p>
          <a:p>
            <a:pPr marL="241300" marR="5080" indent="-228600">
              <a:lnSpc>
                <a:spcPct val="69900"/>
              </a:lnSpc>
              <a:spcBef>
                <a:spcPts val="994"/>
              </a:spcBef>
              <a:buFont typeface="Arial MT"/>
              <a:buChar char="•"/>
              <a:tabLst>
                <a:tab pos="240665" algn="l"/>
                <a:tab pos="241300" algn="l"/>
              </a:tabLst>
            </a:pPr>
            <a:r>
              <a:rPr sz="2200" spc="-5" dirty="0">
                <a:latin typeface="Calibri"/>
                <a:cs typeface="Calibri"/>
              </a:rPr>
              <a:t>Level-4 IoT systems are suitable </a:t>
            </a:r>
            <a:r>
              <a:rPr sz="2200" dirty="0">
                <a:latin typeface="Calibri"/>
                <a:cs typeface="Calibri"/>
              </a:rPr>
              <a:t> </a:t>
            </a:r>
            <a:r>
              <a:rPr sz="2200" spc="-5" dirty="0">
                <a:latin typeface="Calibri"/>
                <a:cs typeface="Calibri"/>
              </a:rPr>
              <a:t>for</a:t>
            </a:r>
            <a:r>
              <a:rPr sz="2200" spc="15" dirty="0">
                <a:latin typeface="Calibri"/>
                <a:cs typeface="Calibri"/>
              </a:rPr>
              <a:t> </a:t>
            </a:r>
            <a:r>
              <a:rPr sz="2200" spc="-5" dirty="0">
                <a:latin typeface="Calibri"/>
                <a:cs typeface="Calibri"/>
              </a:rPr>
              <a:t>solutions</a:t>
            </a:r>
            <a:r>
              <a:rPr sz="2200" spc="20" dirty="0">
                <a:latin typeface="Calibri"/>
                <a:cs typeface="Calibri"/>
              </a:rPr>
              <a:t> </a:t>
            </a:r>
            <a:r>
              <a:rPr sz="2200" spc="-5" dirty="0">
                <a:latin typeface="Calibri"/>
                <a:cs typeface="Calibri"/>
              </a:rPr>
              <a:t>where</a:t>
            </a:r>
            <a:r>
              <a:rPr sz="2200" spc="15" dirty="0">
                <a:latin typeface="Calibri"/>
                <a:cs typeface="Calibri"/>
              </a:rPr>
              <a:t> </a:t>
            </a:r>
            <a:r>
              <a:rPr sz="2200" spc="-5" dirty="0">
                <a:latin typeface="Calibri"/>
                <a:cs typeface="Calibri"/>
              </a:rPr>
              <a:t>multiple </a:t>
            </a:r>
            <a:r>
              <a:rPr sz="2200" dirty="0">
                <a:latin typeface="Calibri"/>
                <a:cs typeface="Calibri"/>
              </a:rPr>
              <a:t> </a:t>
            </a:r>
            <a:r>
              <a:rPr sz="2200" spc="-5" dirty="0">
                <a:latin typeface="Calibri"/>
                <a:cs typeface="Calibri"/>
              </a:rPr>
              <a:t>nodes are required, the data </a:t>
            </a:r>
            <a:r>
              <a:rPr sz="2200" dirty="0">
                <a:latin typeface="Calibri"/>
                <a:cs typeface="Calibri"/>
              </a:rPr>
              <a:t> </a:t>
            </a:r>
            <a:r>
              <a:rPr sz="2200" spc="-5" dirty="0">
                <a:latin typeface="Calibri"/>
                <a:cs typeface="Calibri"/>
              </a:rPr>
              <a:t>involved </a:t>
            </a:r>
            <a:r>
              <a:rPr sz="2200" dirty="0">
                <a:latin typeface="Calibri"/>
                <a:cs typeface="Calibri"/>
              </a:rPr>
              <a:t>is </a:t>
            </a:r>
            <a:r>
              <a:rPr sz="2200" spc="-5" dirty="0">
                <a:latin typeface="Calibri"/>
                <a:cs typeface="Calibri"/>
              </a:rPr>
              <a:t>big </a:t>
            </a:r>
            <a:r>
              <a:rPr sz="2200" dirty="0">
                <a:latin typeface="Calibri"/>
                <a:cs typeface="Calibri"/>
              </a:rPr>
              <a:t>and </a:t>
            </a:r>
            <a:r>
              <a:rPr sz="2200" spc="-5" dirty="0">
                <a:latin typeface="Calibri"/>
                <a:cs typeface="Calibri"/>
              </a:rPr>
              <a:t>the analysis </a:t>
            </a:r>
            <a:r>
              <a:rPr sz="2200" dirty="0">
                <a:latin typeface="Calibri"/>
                <a:cs typeface="Calibri"/>
              </a:rPr>
              <a:t> </a:t>
            </a:r>
            <a:r>
              <a:rPr sz="2200" spc="-5" dirty="0">
                <a:latin typeface="Calibri"/>
                <a:cs typeface="Calibri"/>
              </a:rPr>
              <a:t>requirements are computationally </a:t>
            </a:r>
            <a:r>
              <a:rPr sz="2200" spc="-484" dirty="0">
                <a:latin typeface="Calibri"/>
                <a:cs typeface="Calibri"/>
              </a:rPr>
              <a:t> </a:t>
            </a:r>
            <a:r>
              <a:rPr sz="2200" spc="-5" dirty="0">
                <a:latin typeface="Calibri"/>
                <a:cs typeface="Calibri"/>
              </a:rPr>
              <a:t>intensive.</a:t>
            </a:r>
            <a:endParaRPr sz="2200">
              <a:latin typeface="Calibri"/>
              <a:cs typeface="Calibri"/>
            </a:endParaRPr>
          </a:p>
        </p:txBody>
      </p:sp>
      <p:grpSp>
        <p:nvGrpSpPr>
          <p:cNvPr id="4" name="object 4"/>
          <p:cNvGrpSpPr/>
          <p:nvPr/>
        </p:nvGrpSpPr>
        <p:grpSpPr>
          <a:xfrm>
            <a:off x="0" y="0"/>
            <a:ext cx="11301095" cy="6858000"/>
            <a:chOff x="0" y="0"/>
            <a:chExt cx="11301095" cy="6858000"/>
          </a:xfrm>
        </p:grpSpPr>
        <p:sp>
          <p:nvSpPr>
            <p:cNvPr id="5" name="object 5"/>
            <p:cNvSpPr/>
            <p:nvPr/>
          </p:nvSpPr>
          <p:spPr>
            <a:xfrm>
              <a:off x="0" y="0"/>
              <a:ext cx="192405" cy="6858000"/>
            </a:xfrm>
            <a:custGeom>
              <a:avLst/>
              <a:gdLst/>
              <a:ahLst/>
              <a:cxnLst/>
              <a:rect l="l" t="t" r="r" b="b"/>
              <a:pathLst>
                <a:path w="192405" h="6858000">
                  <a:moveTo>
                    <a:pt x="0" y="6858000"/>
                  </a:moveTo>
                  <a:lnTo>
                    <a:pt x="0" y="0"/>
                  </a:lnTo>
                  <a:lnTo>
                    <a:pt x="192023" y="0"/>
                  </a:lnTo>
                  <a:lnTo>
                    <a:pt x="192023" y="6858000"/>
                  </a:lnTo>
                  <a:lnTo>
                    <a:pt x="0" y="6858000"/>
                  </a:lnTo>
                  <a:close/>
                </a:path>
              </a:pathLst>
            </a:custGeom>
            <a:solidFill>
              <a:srgbClr val="FDBC09"/>
            </a:solidFill>
          </p:spPr>
          <p:txBody>
            <a:bodyPr wrap="square" lIns="0" tIns="0" rIns="0" bIns="0" rtlCol="0"/>
            <a:lstStyle/>
            <a:p>
              <a:endParaRPr/>
            </a:p>
          </p:txBody>
        </p:sp>
        <p:pic>
          <p:nvPicPr>
            <p:cNvPr id="6" name="object 6"/>
            <p:cNvPicPr/>
            <p:nvPr/>
          </p:nvPicPr>
          <p:blipFill>
            <a:blip r:embed="rId2" cstate="print"/>
            <a:stretch>
              <a:fillRect/>
            </a:stretch>
          </p:blipFill>
          <p:spPr>
            <a:xfrm>
              <a:off x="6251107" y="1758683"/>
              <a:ext cx="5049702" cy="4571253"/>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11" y="928678"/>
            <a:ext cx="10972800" cy="714372"/>
          </a:xfrm>
        </p:spPr>
        <p:txBody>
          <a:bodyPr>
            <a:normAutofit fontScale="90000"/>
          </a:bodyPr>
          <a:lstStyle/>
          <a:p>
            <a:pPr algn="ctr"/>
            <a:r>
              <a:rPr lang="en-IN" sz="4000" b="1" dirty="0">
                <a:solidFill>
                  <a:srgbClr val="0000FF"/>
                </a:solidFill>
                <a:latin typeface="+mn-lt"/>
              </a:rPr>
              <a:t>Knowledge Management </a:t>
            </a:r>
            <a:r>
              <a:rPr lang="en-IN" sz="4000" b="1" dirty="0">
                <a:solidFill>
                  <a:schemeClr val="tx1"/>
                </a:solidFill>
                <a:latin typeface="+mn-lt"/>
              </a:rPr>
              <a:t>– </a:t>
            </a:r>
            <a:br>
              <a:rPr lang="en-IN" sz="4000" b="1" dirty="0">
                <a:solidFill>
                  <a:schemeClr val="tx1"/>
                </a:solidFill>
                <a:latin typeface="+mn-lt"/>
              </a:rPr>
            </a:br>
            <a:r>
              <a:rPr lang="en-IN" sz="4000" b="1" dirty="0">
                <a:solidFill>
                  <a:schemeClr val="tx1"/>
                </a:solidFill>
                <a:latin typeface="+mn-lt"/>
              </a:rPr>
              <a:t>Turning Data into Wisdom</a:t>
            </a:r>
          </a:p>
        </p:txBody>
      </p:sp>
      <p:sp>
        <p:nvSpPr>
          <p:cNvPr id="1026"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4</a:t>
            </a:fld>
            <a:endParaRPr lang="en-IN"/>
          </a:p>
        </p:txBody>
      </p:sp>
      <p:sp>
        <p:nvSpPr>
          <p:cNvPr id="8" name="Rectangle 7"/>
          <p:cNvSpPr/>
          <p:nvPr/>
        </p:nvSpPr>
        <p:spPr>
          <a:xfrm>
            <a:off x="380960" y="5929331"/>
            <a:ext cx="11049077" cy="830997"/>
          </a:xfrm>
          <a:prstGeom prst="rect">
            <a:avLst/>
          </a:prstGeom>
        </p:spPr>
        <p:txBody>
          <a:bodyPr wrap="square">
            <a:spAutoFit/>
          </a:bodyPr>
          <a:lstStyle/>
          <a:p>
            <a:pPr algn="just"/>
            <a:r>
              <a:rPr lang="en-IN" sz="2400" dirty="0"/>
              <a:t>The more data that is created, the better understanding and wisdom people can obtain.</a:t>
            </a:r>
          </a:p>
        </p:txBody>
      </p:sp>
      <p:pic>
        <p:nvPicPr>
          <p:cNvPr id="7" name="Picture 6"/>
          <p:cNvPicPr/>
          <p:nvPr/>
        </p:nvPicPr>
        <p:blipFill>
          <a:blip r:embed="rId2" cstate="print"/>
          <a:srcRect l="7764" t="8135" r="7457" b="16055"/>
          <a:stretch>
            <a:fillRect/>
          </a:stretch>
        </p:blipFill>
        <p:spPr bwMode="auto">
          <a:xfrm>
            <a:off x="1238218" y="1785926"/>
            <a:ext cx="9334564" cy="392909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97179"/>
            <a:ext cx="2484755" cy="694690"/>
          </a:xfrm>
          <a:prstGeom prst="rect">
            <a:avLst/>
          </a:prstGeom>
        </p:spPr>
        <p:txBody>
          <a:bodyPr vert="horz" wrap="square" lIns="0" tIns="11430" rIns="0" bIns="0" rtlCol="0">
            <a:spAutoFit/>
          </a:bodyPr>
          <a:lstStyle/>
          <a:p>
            <a:pPr marL="12700">
              <a:lnSpc>
                <a:spcPct val="100000"/>
              </a:lnSpc>
              <a:spcBef>
                <a:spcPts val="90"/>
              </a:spcBef>
            </a:pPr>
            <a:r>
              <a:rPr spc="-5" dirty="0"/>
              <a:t>IoT</a:t>
            </a:r>
            <a:r>
              <a:rPr spc="-65" dirty="0"/>
              <a:t> </a:t>
            </a:r>
            <a:r>
              <a:rPr spc="-5" dirty="0"/>
              <a:t>Level-5</a:t>
            </a:r>
          </a:p>
        </p:txBody>
      </p:sp>
      <p:sp>
        <p:nvSpPr>
          <p:cNvPr id="3" name="object 3"/>
          <p:cNvSpPr txBox="1"/>
          <p:nvPr/>
        </p:nvSpPr>
        <p:spPr>
          <a:xfrm>
            <a:off x="916939" y="1769745"/>
            <a:ext cx="4192270" cy="3397250"/>
          </a:xfrm>
          <a:prstGeom prst="rect">
            <a:avLst/>
          </a:prstGeom>
        </p:spPr>
        <p:txBody>
          <a:bodyPr vert="horz" wrap="square" lIns="0" tIns="102870" rIns="0" bIns="0" rtlCol="0">
            <a:spAutoFit/>
          </a:bodyPr>
          <a:lstStyle/>
          <a:p>
            <a:pPr marL="241300" marR="109220" indent="-228600">
              <a:lnSpc>
                <a:spcPct val="70000"/>
              </a:lnSpc>
              <a:spcBef>
                <a:spcPts val="810"/>
              </a:spcBef>
              <a:buFont typeface="Arial MT"/>
              <a:buChar char="•"/>
              <a:tabLst>
                <a:tab pos="240665" algn="l"/>
                <a:tab pos="241300" algn="l"/>
              </a:tabLst>
            </a:pPr>
            <a:r>
              <a:rPr sz="2000" spc="-10" dirty="0">
                <a:latin typeface="Calibri"/>
                <a:cs typeface="Calibri"/>
              </a:rPr>
              <a:t>A </a:t>
            </a:r>
            <a:r>
              <a:rPr sz="2000" spc="-5" dirty="0">
                <a:latin typeface="Calibri"/>
                <a:cs typeface="Calibri"/>
              </a:rPr>
              <a:t>level-5 IoT system has multiple </a:t>
            </a:r>
            <a:r>
              <a:rPr sz="2000" spc="-10" dirty="0">
                <a:latin typeface="Calibri"/>
                <a:cs typeface="Calibri"/>
              </a:rPr>
              <a:t>end </a:t>
            </a:r>
            <a:r>
              <a:rPr sz="2000" spc="-440" dirty="0">
                <a:latin typeface="Calibri"/>
                <a:cs typeface="Calibri"/>
              </a:rPr>
              <a:t> </a:t>
            </a:r>
            <a:r>
              <a:rPr sz="2000" spc="-5" dirty="0">
                <a:latin typeface="Calibri"/>
                <a:cs typeface="Calibri"/>
              </a:rPr>
              <a:t>nodes</a:t>
            </a:r>
            <a:r>
              <a:rPr sz="2000" spc="-10" dirty="0">
                <a:latin typeface="Calibri"/>
                <a:cs typeface="Calibri"/>
              </a:rPr>
              <a:t> </a:t>
            </a:r>
            <a:r>
              <a:rPr sz="2000" spc="-5" dirty="0">
                <a:latin typeface="Calibri"/>
                <a:cs typeface="Calibri"/>
              </a:rPr>
              <a:t>and one coordinator</a:t>
            </a:r>
            <a:r>
              <a:rPr sz="2000" spc="-10" dirty="0">
                <a:latin typeface="Calibri"/>
                <a:cs typeface="Calibri"/>
              </a:rPr>
              <a:t> </a:t>
            </a:r>
            <a:r>
              <a:rPr sz="2000" spc="-5" dirty="0">
                <a:latin typeface="Calibri"/>
                <a:cs typeface="Calibri"/>
              </a:rPr>
              <a:t>node.</a:t>
            </a:r>
            <a:endParaRPr sz="2000">
              <a:latin typeface="Calibri"/>
              <a:cs typeface="Calibri"/>
            </a:endParaRPr>
          </a:p>
          <a:p>
            <a:pPr marL="241300" marR="209550" indent="-228600">
              <a:lnSpc>
                <a:spcPct val="70000"/>
              </a:lnSpc>
              <a:spcBef>
                <a:spcPts val="1000"/>
              </a:spcBef>
              <a:buFont typeface="Arial MT"/>
              <a:buChar char="•"/>
              <a:tabLst>
                <a:tab pos="240665" algn="l"/>
                <a:tab pos="241300" algn="l"/>
              </a:tabLst>
            </a:pPr>
            <a:r>
              <a:rPr sz="2000" spc="-5" dirty="0">
                <a:latin typeface="Calibri"/>
                <a:cs typeface="Calibri"/>
              </a:rPr>
              <a:t>The </a:t>
            </a:r>
            <a:r>
              <a:rPr sz="2000" spc="-10" dirty="0">
                <a:latin typeface="Calibri"/>
                <a:cs typeface="Calibri"/>
              </a:rPr>
              <a:t>end </a:t>
            </a:r>
            <a:r>
              <a:rPr sz="2000" spc="-5" dirty="0">
                <a:latin typeface="Calibri"/>
                <a:cs typeface="Calibri"/>
              </a:rPr>
              <a:t>nodes that perform sensing </a:t>
            </a:r>
            <a:r>
              <a:rPr sz="2000" spc="-440" dirty="0">
                <a:latin typeface="Calibri"/>
                <a:cs typeface="Calibri"/>
              </a:rPr>
              <a:t> </a:t>
            </a:r>
            <a:r>
              <a:rPr sz="2000" spc="-5" dirty="0">
                <a:latin typeface="Calibri"/>
                <a:cs typeface="Calibri"/>
              </a:rPr>
              <a:t>and/or</a:t>
            </a:r>
            <a:r>
              <a:rPr sz="2000" spc="-10" dirty="0">
                <a:latin typeface="Calibri"/>
                <a:cs typeface="Calibri"/>
              </a:rPr>
              <a:t> </a:t>
            </a:r>
            <a:r>
              <a:rPr sz="2000" spc="-5" dirty="0">
                <a:latin typeface="Calibri"/>
                <a:cs typeface="Calibri"/>
              </a:rPr>
              <a:t>actuation.</a:t>
            </a:r>
            <a:endParaRPr sz="2000">
              <a:latin typeface="Calibri"/>
              <a:cs typeface="Calibri"/>
            </a:endParaRPr>
          </a:p>
          <a:p>
            <a:pPr marL="241300" marR="5080" indent="-228600">
              <a:lnSpc>
                <a:spcPct val="70000"/>
              </a:lnSpc>
              <a:spcBef>
                <a:spcPts val="1000"/>
              </a:spcBef>
              <a:buFont typeface="Arial MT"/>
              <a:buChar char="•"/>
              <a:tabLst>
                <a:tab pos="240665" algn="l"/>
                <a:tab pos="241300" algn="l"/>
              </a:tabLst>
            </a:pPr>
            <a:r>
              <a:rPr sz="2000" spc="-5" dirty="0">
                <a:latin typeface="Calibri"/>
                <a:cs typeface="Calibri"/>
              </a:rPr>
              <a:t>Coordinator node collects data from </a:t>
            </a:r>
            <a:r>
              <a:rPr sz="2000" dirty="0">
                <a:latin typeface="Calibri"/>
                <a:cs typeface="Calibri"/>
              </a:rPr>
              <a:t> </a:t>
            </a:r>
            <a:r>
              <a:rPr sz="2000" spc="-5" dirty="0">
                <a:latin typeface="Calibri"/>
                <a:cs typeface="Calibri"/>
              </a:rPr>
              <a:t>the</a:t>
            </a:r>
            <a:r>
              <a:rPr sz="2000" spc="-10" dirty="0">
                <a:latin typeface="Calibri"/>
                <a:cs typeface="Calibri"/>
              </a:rPr>
              <a:t> end </a:t>
            </a:r>
            <a:r>
              <a:rPr sz="2000" spc="-5" dirty="0">
                <a:latin typeface="Calibri"/>
                <a:cs typeface="Calibri"/>
              </a:rPr>
              <a:t>nodes</a:t>
            </a:r>
            <a:r>
              <a:rPr sz="2000" spc="-10" dirty="0">
                <a:latin typeface="Calibri"/>
                <a:cs typeface="Calibri"/>
              </a:rPr>
              <a:t> </a:t>
            </a:r>
            <a:r>
              <a:rPr sz="2000" spc="-5" dirty="0">
                <a:latin typeface="Calibri"/>
                <a:cs typeface="Calibri"/>
              </a:rPr>
              <a:t>and</a:t>
            </a:r>
            <a:r>
              <a:rPr sz="2000" spc="-10" dirty="0">
                <a:latin typeface="Calibri"/>
                <a:cs typeface="Calibri"/>
              </a:rPr>
              <a:t> </a:t>
            </a:r>
            <a:r>
              <a:rPr sz="2000" spc="-5" dirty="0">
                <a:latin typeface="Calibri"/>
                <a:cs typeface="Calibri"/>
              </a:rPr>
              <a:t>sends</a:t>
            </a:r>
            <a:r>
              <a:rPr sz="2000" spc="-15" dirty="0">
                <a:latin typeface="Calibri"/>
                <a:cs typeface="Calibri"/>
              </a:rPr>
              <a:t> </a:t>
            </a:r>
            <a:r>
              <a:rPr sz="2000" spc="-5" dirty="0">
                <a:latin typeface="Calibri"/>
                <a:cs typeface="Calibri"/>
              </a:rPr>
              <a:t>to the</a:t>
            </a:r>
            <a:r>
              <a:rPr sz="2000" spc="-10" dirty="0">
                <a:latin typeface="Calibri"/>
                <a:cs typeface="Calibri"/>
              </a:rPr>
              <a:t> </a:t>
            </a:r>
            <a:r>
              <a:rPr sz="2000" spc="-5" dirty="0">
                <a:latin typeface="Calibri"/>
                <a:cs typeface="Calibri"/>
              </a:rPr>
              <a:t>cloud.</a:t>
            </a:r>
            <a:endParaRPr sz="2000">
              <a:latin typeface="Calibri"/>
              <a:cs typeface="Calibri"/>
            </a:endParaRPr>
          </a:p>
          <a:p>
            <a:pPr marL="241300" marR="135255" indent="-228600">
              <a:lnSpc>
                <a:spcPct val="70000"/>
              </a:lnSpc>
              <a:spcBef>
                <a:spcPts val="1000"/>
              </a:spcBef>
              <a:buFont typeface="Arial MT"/>
              <a:buChar char="•"/>
              <a:tabLst>
                <a:tab pos="240665" algn="l"/>
                <a:tab pos="241300" algn="l"/>
              </a:tabLst>
            </a:pPr>
            <a:r>
              <a:rPr sz="2000" spc="-5" dirty="0">
                <a:latin typeface="Calibri"/>
                <a:cs typeface="Calibri"/>
              </a:rPr>
              <a:t>Data is stored and analyzed in the </a:t>
            </a:r>
            <a:r>
              <a:rPr sz="2000" dirty="0">
                <a:latin typeface="Calibri"/>
                <a:cs typeface="Calibri"/>
              </a:rPr>
              <a:t> </a:t>
            </a:r>
            <a:r>
              <a:rPr sz="2000" spc="-5" dirty="0">
                <a:latin typeface="Calibri"/>
                <a:cs typeface="Calibri"/>
              </a:rPr>
              <a:t>cloud</a:t>
            </a:r>
            <a:r>
              <a:rPr sz="2000" spc="-10" dirty="0">
                <a:latin typeface="Calibri"/>
                <a:cs typeface="Calibri"/>
              </a:rPr>
              <a:t> </a:t>
            </a:r>
            <a:r>
              <a:rPr sz="2000" spc="-5" dirty="0">
                <a:latin typeface="Calibri"/>
                <a:cs typeface="Calibri"/>
              </a:rPr>
              <a:t>and</a:t>
            </a:r>
            <a:r>
              <a:rPr sz="2000" spc="-10" dirty="0">
                <a:latin typeface="Calibri"/>
                <a:cs typeface="Calibri"/>
              </a:rPr>
              <a:t> </a:t>
            </a:r>
            <a:r>
              <a:rPr sz="2000" spc="-5" dirty="0">
                <a:latin typeface="Calibri"/>
                <a:cs typeface="Calibri"/>
              </a:rPr>
              <a:t>application</a:t>
            </a:r>
            <a:r>
              <a:rPr sz="2000" spc="-10" dirty="0">
                <a:latin typeface="Calibri"/>
                <a:cs typeface="Calibri"/>
              </a:rPr>
              <a:t> </a:t>
            </a:r>
            <a:r>
              <a:rPr sz="2000" spc="-5" dirty="0">
                <a:latin typeface="Calibri"/>
                <a:cs typeface="Calibri"/>
              </a:rPr>
              <a:t>is</a:t>
            </a:r>
            <a:r>
              <a:rPr sz="2000" spc="-15" dirty="0">
                <a:latin typeface="Calibri"/>
                <a:cs typeface="Calibri"/>
              </a:rPr>
              <a:t> </a:t>
            </a:r>
            <a:r>
              <a:rPr sz="2000" spc="-5" dirty="0">
                <a:latin typeface="Calibri"/>
                <a:cs typeface="Calibri"/>
              </a:rPr>
              <a:t>cloud-based.</a:t>
            </a:r>
            <a:endParaRPr sz="2000">
              <a:latin typeface="Calibri"/>
              <a:cs typeface="Calibri"/>
            </a:endParaRPr>
          </a:p>
          <a:p>
            <a:pPr marL="241300" marR="144145" indent="-228600">
              <a:lnSpc>
                <a:spcPct val="70000"/>
              </a:lnSpc>
              <a:spcBef>
                <a:spcPts val="1000"/>
              </a:spcBef>
              <a:buFont typeface="Arial MT"/>
              <a:buChar char="•"/>
              <a:tabLst>
                <a:tab pos="240665" algn="l"/>
                <a:tab pos="241300" algn="l"/>
              </a:tabLst>
            </a:pPr>
            <a:r>
              <a:rPr sz="2000" spc="-5" dirty="0">
                <a:latin typeface="Calibri"/>
                <a:cs typeface="Calibri"/>
              </a:rPr>
              <a:t>Level-5 IoT systems are suitable for </a:t>
            </a:r>
            <a:r>
              <a:rPr sz="2000" dirty="0">
                <a:latin typeface="Calibri"/>
                <a:cs typeface="Calibri"/>
              </a:rPr>
              <a:t> </a:t>
            </a:r>
            <a:r>
              <a:rPr sz="2000" spc="-5" dirty="0">
                <a:latin typeface="Calibri"/>
                <a:cs typeface="Calibri"/>
              </a:rPr>
              <a:t>solutions based on wireless sensor </a:t>
            </a:r>
            <a:r>
              <a:rPr sz="2000" dirty="0">
                <a:latin typeface="Calibri"/>
                <a:cs typeface="Calibri"/>
              </a:rPr>
              <a:t> </a:t>
            </a:r>
            <a:r>
              <a:rPr sz="2000" spc="-5" dirty="0">
                <a:latin typeface="Calibri"/>
                <a:cs typeface="Calibri"/>
              </a:rPr>
              <a:t>networks, in which the data involved </a:t>
            </a:r>
            <a:r>
              <a:rPr sz="2000" spc="-440" dirty="0">
                <a:latin typeface="Calibri"/>
                <a:cs typeface="Calibri"/>
              </a:rPr>
              <a:t> </a:t>
            </a:r>
            <a:r>
              <a:rPr sz="2000" spc="-5" dirty="0">
                <a:latin typeface="Calibri"/>
                <a:cs typeface="Calibri"/>
              </a:rPr>
              <a:t>is big and the analysis requirements </a:t>
            </a:r>
            <a:r>
              <a:rPr sz="2000" dirty="0">
                <a:latin typeface="Calibri"/>
                <a:cs typeface="Calibri"/>
              </a:rPr>
              <a:t> </a:t>
            </a:r>
            <a:r>
              <a:rPr sz="2000" spc="-5" dirty="0">
                <a:latin typeface="Calibri"/>
                <a:cs typeface="Calibri"/>
              </a:rPr>
              <a:t>are computationally intensive.</a:t>
            </a:r>
            <a:endParaRPr sz="2000">
              <a:latin typeface="Calibri"/>
              <a:cs typeface="Calibri"/>
            </a:endParaRPr>
          </a:p>
        </p:txBody>
      </p:sp>
      <p:grpSp>
        <p:nvGrpSpPr>
          <p:cNvPr id="4" name="object 4"/>
          <p:cNvGrpSpPr/>
          <p:nvPr/>
        </p:nvGrpSpPr>
        <p:grpSpPr>
          <a:xfrm>
            <a:off x="0" y="0"/>
            <a:ext cx="11526520" cy="6858000"/>
            <a:chOff x="0" y="0"/>
            <a:chExt cx="11526520" cy="6858000"/>
          </a:xfrm>
        </p:grpSpPr>
        <p:sp>
          <p:nvSpPr>
            <p:cNvPr id="5" name="object 5"/>
            <p:cNvSpPr/>
            <p:nvPr/>
          </p:nvSpPr>
          <p:spPr>
            <a:xfrm>
              <a:off x="0" y="0"/>
              <a:ext cx="192405" cy="6858000"/>
            </a:xfrm>
            <a:custGeom>
              <a:avLst/>
              <a:gdLst/>
              <a:ahLst/>
              <a:cxnLst/>
              <a:rect l="l" t="t" r="r" b="b"/>
              <a:pathLst>
                <a:path w="192405" h="6858000">
                  <a:moveTo>
                    <a:pt x="0" y="6858000"/>
                  </a:moveTo>
                  <a:lnTo>
                    <a:pt x="0" y="0"/>
                  </a:lnTo>
                  <a:lnTo>
                    <a:pt x="192023" y="0"/>
                  </a:lnTo>
                  <a:lnTo>
                    <a:pt x="192023" y="6858000"/>
                  </a:lnTo>
                  <a:lnTo>
                    <a:pt x="0" y="6858000"/>
                  </a:lnTo>
                  <a:close/>
                </a:path>
              </a:pathLst>
            </a:custGeom>
            <a:solidFill>
              <a:srgbClr val="FDBC09"/>
            </a:solidFill>
          </p:spPr>
          <p:txBody>
            <a:bodyPr wrap="square" lIns="0" tIns="0" rIns="0" bIns="0" rtlCol="0"/>
            <a:lstStyle/>
            <a:p>
              <a:endParaRPr/>
            </a:p>
          </p:txBody>
        </p:sp>
        <p:pic>
          <p:nvPicPr>
            <p:cNvPr id="6" name="object 6"/>
            <p:cNvPicPr/>
            <p:nvPr/>
          </p:nvPicPr>
          <p:blipFill>
            <a:blip r:embed="rId2" cstate="print"/>
            <a:stretch>
              <a:fillRect/>
            </a:stretch>
          </p:blipFill>
          <p:spPr>
            <a:xfrm>
              <a:off x="5531429" y="1748609"/>
              <a:ext cx="5995053" cy="4696358"/>
            </a:xfrm>
            <a:prstGeom prst="rect">
              <a:avLst/>
            </a:prstGeom>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97179"/>
            <a:ext cx="2484755" cy="694690"/>
          </a:xfrm>
          <a:prstGeom prst="rect">
            <a:avLst/>
          </a:prstGeom>
        </p:spPr>
        <p:txBody>
          <a:bodyPr vert="horz" wrap="square" lIns="0" tIns="11430" rIns="0" bIns="0" rtlCol="0">
            <a:spAutoFit/>
          </a:bodyPr>
          <a:lstStyle/>
          <a:p>
            <a:pPr marL="12700">
              <a:lnSpc>
                <a:spcPct val="100000"/>
              </a:lnSpc>
              <a:spcBef>
                <a:spcPts val="90"/>
              </a:spcBef>
            </a:pPr>
            <a:r>
              <a:rPr spc="-5" dirty="0"/>
              <a:t>IoT</a:t>
            </a:r>
            <a:r>
              <a:rPr spc="-65" dirty="0"/>
              <a:t> </a:t>
            </a:r>
            <a:r>
              <a:rPr spc="-5" dirty="0"/>
              <a:t>Level-6</a:t>
            </a:r>
          </a:p>
        </p:txBody>
      </p:sp>
      <p:sp>
        <p:nvSpPr>
          <p:cNvPr id="3" name="object 3"/>
          <p:cNvSpPr txBox="1"/>
          <p:nvPr/>
        </p:nvSpPr>
        <p:spPr>
          <a:xfrm>
            <a:off x="916939" y="1757679"/>
            <a:ext cx="4172585" cy="4150995"/>
          </a:xfrm>
          <a:prstGeom prst="rect">
            <a:avLst/>
          </a:prstGeom>
        </p:spPr>
        <p:txBody>
          <a:bodyPr vert="horz" wrap="square" lIns="0" tIns="114935" rIns="0" bIns="0" rtlCol="0">
            <a:spAutoFit/>
          </a:bodyPr>
          <a:lstStyle/>
          <a:p>
            <a:pPr marL="241300" marR="94615" indent="-228600">
              <a:lnSpc>
                <a:spcPct val="69900"/>
              </a:lnSpc>
              <a:spcBef>
                <a:spcPts val="905"/>
              </a:spcBef>
              <a:buFont typeface="Arial MT"/>
              <a:buChar char="•"/>
              <a:tabLst>
                <a:tab pos="240665" algn="l"/>
                <a:tab pos="241300" algn="l"/>
              </a:tabLst>
            </a:pPr>
            <a:r>
              <a:rPr sz="2200" spc="5" dirty="0">
                <a:latin typeface="Calibri"/>
                <a:cs typeface="Calibri"/>
              </a:rPr>
              <a:t>A </a:t>
            </a:r>
            <a:r>
              <a:rPr sz="2200" spc="-5" dirty="0">
                <a:latin typeface="Calibri"/>
                <a:cs typeface="Calibri"/>
              </a:rPr>
              <a:t>level-6 IoT system has multiple </a:t>
            </a:r>
            <a:r>
              <a:rPr sz="2200" dirty="0">
                <a:latin typeface="Calibri"/>
                <a:cs typeface="Calibri"/>
              </a:rPr>
              <a:t> </a:t>
            </a:r>
            <a:r>
              <a:rPr sz="2200" spc="-5" dirty="0">
                <a:latin typeface="Calibri"/>
                <a:cs typeface="Calibri"/>
              </a:rPr>
              <a:t>independent </a:t>
            </a:r>
            <a:r>
              <a:rPr sz="2200" dirty="0">
                <a:latin typeface="Calibri"/>
                <a:cs typeface="Calibri"/>
              </a:rPr>
              <a:t>end </a:t>
            </a:r>
            <a:r>
              <a:rPr sz="2200" spc="-5" dirty="0">
                <a:latin typeface="Calibri"/>
                <a:cs typeface="Calibri"/>
              </a:rPr>
              <a:t>nodes that </a:t>
            </a:r>
            <a:r>
              <a:rPr sz="2200" dirty="0">
                <a:latin typeface="Calibri"/>
                <a:cs typeface="Calibri"/>
              </a:rPr>
              <a:t> </a:t>
            </a:r>
            <a:r>
              <a:rPr sz="2200" spc="-5" dirty="0">
                <a:latin typeface="Calibri"/>
                <a:cs typeface="Calibri"/>
              </a:rPr>
              <a:t>perform sensing and/or actuation </a:t>
            </a:r>
            <a:r>
              <a:rPr sz="2200" spc="-484" dirty="0">
                <a:latin typeface="Calibri"/>
                <a:cs typeface="Calibri"/>
              </a:rPr>
              <a:t> </a:t>
            </a:r>
            <a:r>
              <a:rPr sz="2200" dirty="0">
                <a:latin typeface="Calibri"/>
                <a:cs typeface="Calibri"/>
              </a:rPr>
              <a:t>and</a:t>
            </a:r>
            <a:r>
              <a:rPr sz="2200" spc="-15" dirty="0">
                <a:latin typeface="Calibri"/>
                <a:cs typeface="Calibri"/>
              </a:rPr>
              <a:t> </a:t>
            </a:r>
            <a:r>
              <a:rPr sz="2200" spc="-5" dirty="0">
                <a:latin typeface="Calibri"/>
                <a:cs typeface="Calibri"/>
              </a:rPr>
              <a:t>send</a:t>
            </a:r>
            <a:r>
              <a:rPr sz="2200" spc="-10" dirty="0">
                <a:latin typeface="Calibri"/>
                <a:cs typeface="Calibri"/>
              </a:rPr>
              <a:t> </a:t>
            </a:r>
            <a:r>
              <a:rPr sz="2200" spc="-5" dirty="0">
                <a:latin typeface="Calibri"/>
                <a:cs typeface="Calibri"/>
              </a:rPr>
              <a:t>data</a:t>
            </a:r>
            <a:r>
              <a:rPr sz="2200" spc="-15" dirty="0">
                <a:latin typeface="Calibri"/>
                <a:cs typeface="Calibri"/>
              </a:rPr>
              <a:t> </a:t>
            </a:r>
            <a:r>
              <a:rPr sz="2200" spc="-5" dirty="0">
                <a:latin typeface="Calibri"/>
                <a:cs typeface="Calibri"/>
              </a:rPr>
              <a:t>to</a:t>
            </a:r>
            <a:r>
              <a:rPr sz="2200" spc="-10" dirty="0">
                <a:latin typeface="Calibri"/>
                <a:cs typeface="Calibri"/>
              </a:rPr>
              <a:t> </a:t>
            </a:r>
            <a:r>
              <a:rPr sz="2200" spc="-5" dirty="0">
                <a:latin typeface="Calibri"/>
                <a:cs typeface="Calibri"/>
              </a:rPr>
              <a:t>the</a:t>
            </a:r>
            <a:r>
              <a:rPr sz="2200" spc="-15" dirty="0">
                <a:latin typeface="Calibri"/>
                <a:cs typeface="Calibri"/>
              </a:rPr>
              <a:t> </a:t>
            </a:r>
            <a:r>
              <a:rPr sz="2200" spc="-5" dirty="0">
                <a:latin typeface="Calibri"/>
                <a:cs typeface="Calibri"/>
              </a:rPr>
              <a:t>cloud.</a:t>
            </a:r>
            <a:endParaRPr sz="2200">
              <a:latin typeface="Calibri"/>
              <a:cs typeface="Calibri"/>
            </a:endParaRPr>
          </a:p>
          <a:p>
            <a:pPr marL="241300" marR="465455" indent="-228600">
              <a:lnSpc>
                <a:spcPct val="69900"/>
              </a:lnSpc>
              <a:spcBef>
                <a:spcPts val="1000"/>
              </a:spcBef>
              <a:buFont typeface="Arial MT"/>
              <a:buChar char="•"/>
              <a:tabLst>
                <a:tab pos="240665" algn="l"/>
                <a:tab pos="241300" algn="l"/>
              </a:tabLst>
            </a:pPr>
            <a:r>
              <a:rPr sz="2200" spc="-5" dirty="0">
                <a:latin typeface="Calibri"/>
                <a:cs typeface="Calibri"/>
              </a:rPr>
              <a:t>Data</a:t>
            </a:r>
            <a:r>
              <a:rPr sz="2200" spc="-20" dirty="0">
                <a:latin typeface="Calibri"/>
                <a:cs typeface="Calibri"/>
              </a:rPr>
              <a:t> </a:t>
            </a:r>
            <a:r>
              <a:rPr sz="2200" dirty="0">
                <a:latin typeface="Calibri"/>
                <a:cs typeface="Calibri"/>
              </a:rPr>
              <a:t>is</a:t>
            </a:r>
            <a:r>
              <a:rPr sz="2200" spc="-15" dirty="0">
                <a:latin typeface="Calibri"/>
                <a:cs typeface="Calibri"/>
              </a:rPr>
              <a:t> </a:t>
            </a:r>
            <a:r>
              <a:rPr sz="2200" spc="-5" dirty="0">
                <a:latin typeface="Calibri"/>
                <a:cs typeface="Calibri"/>
              </a:rPr>
              <a:t>stored</a:t>
            </a:r>
            <a:r>
              <a:rPr sz="2200" spc="-15" dirty="0">
                <a:latin typeface="Calibri"/>
                <a:cs typeface="Calibri"/>
              </a:rPr>
              <a:t> </a:t>
            </a:r>
            <a:r>
              <a:rPr sz="2200" dirty="0">
                <a:latin typeface="Calibri"/>
                <a:cs typeface="Calibri"/>
              </a:rPr>
              <a:t>in</a:t>
            </a:r>
            <a:r>
              <a:rPr sz="2200" spc="-15" dirty="0">
                <a:latin typeface="Calibri"/>
                <a:cs typeface="Calibri"/>
              </a:rPr>
              <a:t> </a:t>
            </a:r>
            <a:r>
              <a:rPr sz="2200" spc="-5" dirty="0">
                <a:latin typeface="Calibri"/>
                <a:cs typeface="Calibri"/>
              </a:rPr>
              <a:t>the</a:t>
            </a:r>
            <a:r>
              <a:rPr sz="2200" spc="-15" dirty="0">
                <a:latin typeface="Calibri"/>
                <a:cs typeface="Calibri"/>
              </a:rPr>
              <a:t> </a:t>
            </a:r>
            <a:r>
              <a:rPr sz="2200" spc="-5" dirty="0">
                <a:latin typeface="Calibri"/>
                <a:cs typeface="Calibri"/>
              </a:rPr>
              <a:t>cloud</a:t>
            </a:r>
            <a:r>
              <a:rPr sz="2200" spc="-15" dirty="0">
                <a:latin typeface="Calibri"/>
                <a:cs typeface="Calibri"/>
              </a:rPr>
              <a:t> </a:t>
            </a:r>
            <a:r>
              <a:rPr sz="2200" dirty="0">
                <a:latin typeface="Calibri"/>
                <a:cs typeface="Calibri"/>
              </a:rPr>
              <a:t>and </a:t>
            </a:r>
            <a:r>
              <a:rPr sz="2200" spc="-484" dirty="0">
                <a:latin typeface="Calibri"/>
                <a:cs typeface="Calibri"/>
              </a:rPr>
              <a:t> </a:t>
            </a:r>
            <a:r>
              <a:rPr sz="2200" spc="-5" dirty="0">
                <a:latin typeface="Calibri"/>
                <a:cs typeface="Calibri"/>
              </a:rPr>
              <a:t>application</a:t>
            </a:r>
            <a:r>
              <a:rPr sz="2200" spc="-15" dirty="0">
                <a:latin typeface="Calibri"/>
                <a:cs typeface="Calibri"/>
              </a:rPr>
              <a:t> </a:t>
            </a:r>
            <a:r>
              <a:rPr sz="2200" dirty="0">
                <a:latin typeface="Calibri"/>
                <a:cs typeface="Calibri"/>
              </a:rPr>
              <a:t>is</a:t>
            </a:r>
            <a:r>
              <a:rPr sz="2200" spc="-15" dirty="0">
                <a:latin typeface="Calibri"/>
                <a:cs typeface="Calibri"/>
              </a:rPr>
              <a:t> </a:t>
            </a:r>
            <a:r>
              <a:rPr sz="2200" spc="-5" dirty="0">
                <a:latin typeface="Calibri"/>
                <a:cs typeface="Calibri"/>
              </a:rPr>
              <a:t>cloud-based.</a:t>
            </a:r>
            <a:endParaRPr sz="2200">
              <a:latin typeface="Calibri"/>
              <a:cs typeface="Calibri"/>
            </a:endParaRPr>
          </a:p>
          <a:p>
            <a:pPr marL="241300" marR="50800" indent="-228600">
              <a:lnSpc>
                <a:spcPct val="69900"/>
              </a:lnSpc>
              <a:spcBef>
                <a:spcPts val="994"/>
              </a:spcBef>
              <a:buFont typeface="Arial MT"/>
              <a:buChar char="•"/>
              <a:tabLst>
                <a:tab pos="240665" algn="l"/>
                <a:tab pos="241300" algn="l"/>
              </a:tabLst>
            </a:pPr>
            <a:r>
              <a:rPr sz="2200" spc="-5" dirty="0">
                <a:latin typeface="Calibri"/>
                <a:cs typeface="Calibri"/>
              </a:rPr>
              <a:t>The analytics component analyzes </a:t>
            </a:r>
            <a:r>
              <a:rPr sz="2200" spc="-484" dirty="0">
                <a:latin typeface="Calibri"/>
                <a:cs typeface="Calibri"/>
              </a:rPr>
              <a:t> </a:t>
            </a:r>
            <a:r>
              <a:rPr sz="2200" spc="-5" dirty="0">
                <a:latin typeface="Calibri"/>
                <a:cs typeface="Calibri"/>
              </a:rPr>
              <a:t>the data </a:t>
            </a:r>
            <a:r>
              <a:rPr sz="2200" dirty="0">
                <a:latin typeface="Calibri"/>
                <a:cs typeface="Calibri"/>
              </a:rPr>
              <a:t>and </a:t>
            </a:r>
            <a:r>
              <a:rPr sz="2200" spc="-5" dirty="0">
                <a:latin typeface="Calibri"/>
                <a:cs typeface="Calibri"/>
              </a:rPr>
              <a:t>stores the results </a:t>
            </a:r>
            <a:r>
              <a:rPr sz="2200" dirty="0">
                <a:latin typeface="Calibri"/>
                <a:cs typeface="Calibri"/>
              </a:rPr>
              <a:t>in </a:t>
            </a:r>
            <a:r>
              <a:rPr sz="2200" spc="5" dirty="0">
                <a:latin typeface="Calibri"/>
                <a:cs typeface="Calibri"/>
              </a:rPr>
              <a:t> </a:t>
            </a:r>
            <a:r>
              <a:rPr sz="2200" spc="-5" dirty="0">
                <a:latin typeface="Calibri"/>
                <a:cs typeface="Calibri"/>
              </a:rPr>
              <a:t>the</a:t>
            </a:r>
            <a:r>
              <a:rPr sz="2200" spc="-15" dirty="0">
                <a:latin typeface="Calibri"/>
                <a:cs typeface="Calibri"/>
              </a:rPr>
              <a:t> </a:t>
            </a:r>
            <a:r>
              <a:rPr sz="2200" spc="-5" dirty="0">
                <a:latin typeface="Calibri"/>
                <a:cs typeface="Calibri"/>
              </a:rPr>
              <a:t>cloud</a:t>
            </a:r>
            <a:r>
              <a:rPr sz="2200" spc="-10" dirty="0">
                <a:latin typeface="Calibri"/>
                <a:cs typeface="Calibri"/>
              </a:rPr>
              <a:t> </a:t>
            </a:r>
            <a:r>
              <a:rPr sz="2200" spc="-5" dirty="0">
                <a:latin typeface="Calibri"/>
                <a:cs typeface="Calibri"/>
              </a:rPr>
              <a:t>database.</a:t>
            </a:r>
            <a:endParaRPr sz="2200">
              <a:latin typeface="Calibri"/>
              <a:cs typeface="Calibri"/>
            </a:endParaRPr>
          </a:p>
          <a:p>
            <a:pPr marL="241300" marR="69850" indent="-228600">
              <a:lnSpc>
                <a:spcPct val="69900"/>
              </a:lnSpc>
              <a:spcBef>
                <a:spcPts val="1000"/>
              </a:spcBef>
              <a:buFont typeface="Arial MT"/>
              <a:buChar char="•"/>
              <a:tabLst>
                <a:tab pos="240665" algn="l"/>
                <a:tab pos="241300" algn="l"/>
              </a:tabLst>
            </a:pPr>
            <a:r>
              <a:rPr sz="2200" spc="-5" dirty="0">
                <a:latin typeface="Calibri"/>
                <a:cs typeface="Calibri"/>
              </a:rPr>
              <a:t>The results are visualized with the </a:t>
            </a:r>
            <a:r>
              <a:rPr sz="2200" spc="-484" dirty="0">
                <a:latin typeface="Calibri"/>
                <a:cs typeface="Calibri"/>
              </a:rPr>
              <a:t> </a:t>
            </a:r>
            <a:r>
              <a:rPr sz="2200" spc="-5" dirty="0">
                <a:latin typeface="Calibri"/>
                <a:cs typeface="Calibri"/>
              </a:rPr>
              <a:t>cloud-based</a:t>
            </a:r>
            <a:r>
              <a:rPr sz="2200" spc="-15" dirty="0">
                <a:latin typeface="Calibri"/>
                <a:cs typeface="Calibri"/>
              </a:rPr>
              <a:t> </a:t>
            </a:r>
            <a:r>
              <a:rPr sz="2200" spc="-5" dirty="0">
                <a:latin typeface="Calibri"/>
                <a:cs typeface="Calibri"/>
              </a:rPr>
              <a:t>application.</a:t>
            </a:r>
            <a:endParaRPr sz="2200">
              <a:latin typeface="Calibri"/>
              <a:cs typeface="Calibri"/>
            </a:endParaRPr>
          </a:p>
          <a:p>
            <a:pPr marL="241300" marR="5080" indent="-228600">
              <a:lnSpc>
                <a:spcPct val="69900"/>
              </a:lnSpc>
              <a:spcBef>
                <a:spcPts val="1000"/>
              </a:spcBef>
              <a:buFont typeface="Arial MT"/>
              <a:buChar char="•"/>
              <a:tabLst>
                <a:tab pos="240665" algn="l"/>
                <a:tab pos="241300" algn="l"/>
              </a:tabLst>
            </a:pPr>
            <a:r>
              <a:rPr sz="2200" spc="-5" dirty="0">
                <a:latin typeface="Calibri"/>
                <a:cs typeface="Calibri"/>
              </a:rPr>
              <a:t>The centralized controller </a:t>
            </a:r>
            <a:r>
              <a:rPr sz="2200" dirty="0">
                <a:latin typeface="Calibri"/>
                <a:cs typeface="Calibri"/>
              </a:rPr>
              <a:t>is aware </a:t>
            </a:r>
            <a:r>
              <a:rPr sz="2200" spc="-484" dirty="0">
                <a:latin typeface="Calibri"/>
                <a:cs typeface="Calibri"/>
              </a:rPr>
              <a:t> </a:t>
            </a:r>
            <a:r>
              <a:rPr sz="2200" spc="-5" dirty="0">
                <a:latin typeface="Calibri"/>
                <a:cs typeface="Calibri"/>
              </a:rPr>
              <a:t>of the status of all the </a:t>
            </a:r>
            <a:r>
              <a:rPr sz="2200" dirty="0">
                <a:latin typeface="Calibri"/>
                <a:cs typeface="Calibri"/>
              </a:rPr>
              <a:t>end </a:t>
            </a:r>
            <a:r>
              <a:rPr sz="2200" spc="-5" dirty="0">
                <a:latin typeface="Calibri"/>
                <a:cs typeface="Calibri"/>
              </a:rPr>
              <a:t>nodes </a:t>
            </a:r>
            <a:r>
              <a:rPr sz="2200" dirty="0">
                <a:latin typeface="Calibri"/>
                <a:cs typeface="Calibri"/>
              </a:rPr>
              <a:t> and </a:t>
            </a:r>
            <a:r>
              <a:rPr sz="2200" spc="-5" dirty="0">
                <a:latin typeface="Calibri"/>
                <a:cs typeface="Calibri"/>
              </a:rPr>
              <a:t>sends control commands to </a:t>
            </a:r>
            <a:r>
              <a:rPr sz="2200" dirty="0">
                <a:latin typeface="Calibri"/>
                <a:cs typeface="Calibri"/>
              </a:rPr>
              <a:t> </a:t>
            </a:r>
            <a:r>
              <a:rPr sz="2200" spc="-5" dirty="0">
                <a:latin typeface="Calibri"/>
                <a:cs typeface="Calibri"/>
              </a:rPr>
              <a:t>the</a:t>
            </a:r>
            <a:r>
              <a:rPr sz="2200" spc="-15" dirty="0">
                <a:latin typeface="Calibri"/>
                <a:cs typeface="Calibri"/>
              </a:rPr>
              <a:t> </a:t>
            </a:r>
            <a:r>
              <a:rPr sz="2200" spc="-5" dirty="0">
                <a:latin typeface="Calibri"/>
                <a:cs typeface="Calibri"/>
              </a:rPr>
              <a:t>nodes.</a:t>
            </a:r>
            <a:endParaRPr sz="2200">
              <a:latin typeface="Calibri"/>
              <a:cs typeface="Calibri"/>
            </a:endParaRPr>
          </a:p>
        </p:txBody>
      </p:sp>
      <p:grpSp>
        <p:nvGrpSpPr>
          <p:cNvPr id="4" name="object 4"/>
          <p:cNvGrpSpPr/>
          <p:nvPr/>
        </p:nvGrpSpPr>
        <p:grpSpPr>
          <a:xfrm>
            <a:off x="0" y="0"/>
            <a:ext cx="11517630" cy="6858000"/>
            <a:chOff x="0" y="0"/>
            <a:chExt cx="11517630" cy="6858000"/>
          </a:xfrm>
        </p:grpSpPr>
        <p:sp>
          <p:nvSpPr>
            <p:cNvPr id="5" name="object 5"/>
            <p:cNvSpPr/>
            <p:nvPr/>
          </p:nvSpPr>
          <p:spPr>
            <a:xfrm>
              <a:off x="0" y="0"/>
              <a:ext cx="192405" cy="6858000"/>
            </a:xfrm>
            <a:custGeom>
              <a:avLst/>
              <a:gdLst/>
              <a:ahLst/>
              <a:cxnLst/>
              <a:rect l="l" t="t" r="r" b="b"/>
              <a:pathLst>
                <a:path w="192405" h="6858000">
                  <a:moveTo>
                    <a:pt x="0" y="6858000"/>
                  </a:moveTo>
                  <a:lnTo>
                    <a:pt x="0" y="0"/>
                  </a:lnTo>
                  <a:lnTo>
                    <a:pt x="192023" y="0"/>
                  </a:lnTo>
                  <a:lnTo>
                    <a:pt x="192023" y="6858000"/>
                  </a:lnTo>
                  <a:lnTo>
                    <a:pt x="0" y="6858000"/>
                  </a:lnTo>
                  <a:close/>
                </a:path>
              </a:pathLst>
            </a:custGeom>
            <a:solidFill>
              <a:srgbClr val="FDBC09"/>
            </a:solidFill>
          </p:spPr>
          <p:txBody>
            <a:bodyPr wrap="square" lIns="0" tIns="0" rIns="0" bIns="0" rtlCol="0"/>
            <a:lstStyle/>
            <a:p>
              <a:endParaRPr/>
            </a:p>
          </p:txBody>
        </p:sp>
        <p:pic>
          <p:nvPicPr>
            <p:cNvPr id="6" name="object 6"/>
            <p:cNvPicPr/>
            <p:nvPr/>
          </p:nvPicPr>
          <p:blipFill>
            <a:blip r:embed="rId2" cstate="print"/>
            <a:stretch>
              <a:fillRect/>
            </a:stretch>
          </p:blipFill>
          <p:spPr>
            <a:xfrm>
              <a:off x="5295884" y="1552220"/>
              <a:ext cx="6221602" cy="4787619"/>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2242" y="156754"/>
            <a:ext cx="9815062" cy="5408023"/>
          </a:xfrm>
        </p:spPr>
        <p:txBody>
          <a:bodyPr>
            <a:normAutofit fontScale="25000" lnSpcReduction="20000"/>
          </a:bodyPr>
          <a:lstStyle/>
          <a:p>
            <a:pPr fontAlgn="base">
              <a:buNone/>
            </a:pPr>
            <a:r>
              <a:rPr lang="en-US" sz="6200" b="1" dirty="0"/>
              <a:t>IoT(internet of things) enabling technologies:  </a:t>
            </a:r>
            <a:endParaRPr lang="en-US" sz="6200" dirty="0"/>
          </a:p>
          <a:p>
            <a:pPr fontAlgn="base"/>
            <a:r>
              <a:rPr lang="en-US" sz="6200" dirty="0"/>
              <a:t>Wireless Sensor Network</a:t>
            </a:r>
          </a:p>
          <a:p>
            <a:pPr fontAlgn="base"/>
            <a:r>
              <a:rPr lang="en-US" sz="6200" dirty="0"/>
              <a:t>Cloud Computing</a:t>
            </a:r>
          </a:p>
          <a:p>
            <a:pPr fontAlgn="base"/>
            <a:r>
              <a:rPr lang="en-US" sz="6200" dirty="0"/>
              <a:t>Big Data Analytics</a:t>
            </a:r>
          </a:p>
          <a:p>
            <a:pPr fontAlgn="base"/>
            <a:r>
              <a:rPr lang="en-US" sz="6200" dirty="0"/>
              <a:t>Communications Protocols</a:t>
            </a:r>
          </a:p>
          <a:p>
            <a:pPr fontAlgn="base"/>
            <a:r>
              <a:rPr lang="en-US" sz="6200" dirty="0"/>
              <a:t>Embedded System</a:t>
            </a:r>
          </a:p>
          <a:p>
            <a:pPr fontAlgn="base">
              <a:buNone/>
            </a:pPr>
            <a:endParaRPr lang="en-US" sz="6200" b="1" dirty="0"/>
          </a:p>
          <a:p>
            <a:pPr fontAlgn="base">
              <a:buNone/>
            </a:pPr>
            <a:r>
              <a:rPr lang="en-US" sz="6200" b="1" dirty="0"/>
              <a:t>1. Wireless Sensor Network(WSN) :</a:t>
            </a:r>
            <a:br>
              <a:rPr lang="en-US" sz="6200" dirty="0"/>
            </a:br>
            <a:r>
              <a:rPr lang="en-US" sz="6200" dirty="0"/>
              <a:t>A </a:t>
            </a:r>
            <a:r>
              <a:rPr lang="en-US" sz="6200" b="1" dirty="0"/>
              <a:t>WSN</a:t>
            </a:r>
            <a:r>
              <a:rPr lang="en-US" sz="6200" dirty="0"/>
              <a:t> comprises distributed devices with sensors which are used to monitor the environmental and physical conditions. A </a:t>
            </a:r>
            <a:r>
              <a:rPr lang="en-US" sz="6200" b="1" dirty="0"/>
              <a:t>wireless sensor network</a:t>
            </a:r>
            <a:r>
              <a:rPr lang="en-US" sz="6200" dirty="0"/>
              <a:t> consists of end nodes, routers and coordinators. End nodes have several sensors attached to them where the data is passed to a coordinator with the help of routers. The coordinator also acts as the gateway that connects WSN to the internet.</a:t>
            </a:r>
            <a:br>
              <a:rPr lang="en-US" sz="6200" dirty="0"/>
            </a:br>
            <a:r>
              <a:rPr lang="en-US" sz="6200" dirty="0"/>
              <a:t>Example –</a:t>
            </a:r>
          </a:p>
          <a:p>
            <a:pPr fontAlgn="base"/>
            <a:r>
              <a:rPr lang="en-US" sz="6200" dirty="0"/>
              <a:t>Weather monitoring system</a:t>
            </a:r>
          </a:p>
          <a:p>
            <a:pPr fontAlgn="base"/>
            <a:r>
              <a:rPr lang="en-US" sz="6200" dirty="0"/>
              <a:t>Indoor air quality monitoring system</a:t>
            </a:r>
          </a:p>
          <a:p>
            <a:pPr fontAlgn="base"/>
            <a:r>
              <a:rPr lang="en-US" sz="6200" dirty="0"/>
              <a:t>Soil moisture monitoring system</a:t>
            </a:r>
          </a:p>
          <a:p>
            <a:pPr fontAlgn="base"/>
            <a:r>
              <a:rPr lang="en-US" sz="6200" dirty="0"/>
              <a:t>Surveillance system</a:t>
            </a:r>
          </a:p>
          <a:p>
            <a:pPr fontAlgn="base"/>
            <a:r>
              <a:rPr lang="en-US" sz="6200" dirty="0"/>
              <a:t>Health monitoring system</a:t>
            </a:r>
          </a:p>
          <a:p>
            <a:pPr fontAlgn="base"/>
            <a:endParaRPr lang="en-US" sz="6200" dirty="0"/>
          </a:p>
          <a:p>
            <a:pPr>
              <a:buNone/>
            </a:pP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4846" y="209006"/>
            <a:ext cx="10196737" cy="7067006"/>
          </a:xfrm>
        </p:spPr>
        <p:txBody>
          <a:bodyPr>
            <a:normAutofit fontScale="25000" lnSpcReduction="20000"/>
          </a:bodyPr>
          <a:lstStyle/>
          <a:p>
            <a:pPr fontAlgn="base">
              <a:buNone/>
            </a:pPr>
            <a:r>
              <a:rPr lang="en-US" sz="5600" b="1" dirty="0"/>
              <a:t>2. Cloud Computing :</a:t>
            </a:r>
            <a:br>
              <a:rPr lang="en-US" sz="5600" dirty="0"/>
            </a:br>
            <a:r>
              <a:rPr lang="en-US" sz="5600" dirty="0"/>
              <a:t>It provides us the means by which we can access applications as utilities over the internet. Cloud means something which is present in remote locations.</a:t>
            </a:r>
            <a:br>
              <a:rPr lang="en-US" sz="5600" dirty="0"/>
            </a:br>
            <a:r>
              <a:rPr lang="en-US" sz="5600" dirty="0"/>
              <a:t>With Cloud computing, users can access any resources from anywhere like databases, </a:t>
            </a:r>
            <a:r>
              <a:rPr lang="en-US" sz="5600" dirty="0" err="1"/>
              <a:t>webservers</a:t>
            </a:r>
            <a:r>
              <a:rPr lang="en-US" sz="5600" dirty="0"/>
              <a:t>, storage, any device, and any software over the internet.</a:t>
            </a:r>
            <a:br>
              <a:rPr lang="en-US" sz="5600" dirty="0"/>
            </a:br>
            <a:r>
              <a:rPr lang="en-US" sz="5600" b="1" dirty="0"/>
              <a:t>Characteristics –</a:t>
            </a:r>
            <a:endParaRPr lang="en-US" sz="5600" dirty="0"/>
          </a:p>
          <a:p>
            <a:pPr fontAlgn="base"/>
            <a:r>
              <a:rPr lang="en-US" sz="5600" dirty="0"/>
              <a:t>Broad network access</a:t>
            </a:r>
          </a:p>
          <a:p>
            <a:pPr fontAlgn="base"/>
            <a:r>
              <a:rPr lang="en-US" sz="5600" dirty="0"/>
              <a:t>On demand self-services</a:t>
            </a:r>
          </a:p>
          <a:p>
            <a:pPr fontAlgn="base"/>
            <a:r>
              <a:rPr lang="en-US" sz="5600" dirty="0"/>
              <a:t>Rapid scalability</a:t>
            </a:r>
          </a:p>
          <a:p>
            <a:pPr fontAlgn="base"/>
            <a:r>
              <a:rPr lang="en-US" sz="5600" dirty="0"/>
              <a:t>Measured service</a:t>
            </a:r>
          </a:p>
          <a:p>
            <a:pPr fontAlgn="base"/>
            <a:r>
              <a:rPr lang="en-US" sz="5600" dirty="0"/>
              <a:t>Pay-per-use</a:t>
            </a:r>
          </a:p>
          <a:p>
            <a:pPr fontAlgn="base">
              <a:buNone/>
            </a:pPr>
            <a:r>
              <a:rPr lang="en-US" sz="5600" b="1" dirty="0"/>
              <a:t>3. Big Data Analytics :</a:t>
            </a:r>
            <a:br>
              <a:rPr lang="en-US" sz="5600" dirty="0"/>
            </a:br>
            <a:r>
              <a:rPr lang="en-US" sz="5600" dirty="0"/>
              <a:t>It refers to the method of studying massive volumes of data or big data. Collection of data whose volume, velocity or variety is simply too massive and tough to store, control, process and examine the data using traditional databases.</a:t>
            </a:r>
            <a:br>
              <a:rPr lang="en-US" sz="5600" dirty="0"/>
            </a:br>
            <a:r>
              <a:rPr lang="en-US" sz="5600" dirty="0"/>
              <a:t>Big data is gathered from a variety of sources including social network videos, digital images, sensors and sales transaction records.</a:t>
            </a:r>
            <a:br>
              <a:rPr lang="en-US" sz="5600" dirty="0"/>
            </a:br>
            <a:r>
              <a:rPr lang="en-US" sz="5600" dirty="0"/>
              <a:t>Several steps involved in analyzing big data –</a:t>
            </a:r>
          </a:p>
          <a:p>
            <a:pPr fontAlgn="base"/>
            <a:r>
              <a:rPr lang="en-US" sz="5600" dirty="0"/>
              <a:t>Data cleaning</a:t>
            </a:r>
          </a:p>
          <a:p>
            <a:pPr fontAlgn="base"/>
            <a:r>
              <a:rPr lang="en-US" sz="5600" dirty="0" err="1"/>
              <a:t>Munging</a:t>
            </a:r>
            <a:endParaRPr lang="en-US" sz="5600" dirty="0"/>
          </a:p>
          <a:p>
            <a:pPr fontAlgn="base"/>
            <a:r>
              <a:rPr lang="en-US" sz="5600" dirty="0"/>
              <a:t>Processing</a:t>
            </a:r>
          </a:p>
          <a:p>
            <a:pPr fontAlgn="base"/>
            <a:r>
              <a:rPr lang="en-US" sz="5600" dirty="0"/>
              <a:t>Visualization</a:t>
            </a:r>
          </a:p>
          <a:p>
            <a:pPr fontAlgn="base"/>
            <a:r>
              <a:rPr lang="en-US" sz="5600" dirty="0"/>
              <a:t>Examples –</a:t>
            </a:r>
          </a:p>
          <a:p>
            <a:pPr fontAlgn="base"/>
            <a:r>
              <a:rPr lang="en-US" sz="5600" dirty="0"/>
              <a:t>Bank transactions</a:t>
            </a:r>
          </a:p>
          <a:p>
            <a:pPr fontAlgn="base"/>
            <a:r>
              <a:rPr lang="en-US" sz="5600" dirty="0"/>
              <a:t>Data generated by IoT systems for location and tracking of vehicles</a:t>
            </a:r>
          </a:p>
          <a:p>
            <a:pPr fontAlgn="base"/>
            <a:r>
              <a:rPr lang="en-US" sz="5600" dirty="0"/>
              <a:t>E-commerce and in Big-Basket</a:t>
            </a:r>
          </a:p>
          <a:p>
            <a:pPr fontAlgn="base"/>
            <a:r>
              <a:rPr lang="en-US" sz="5600" dirty="0"/>
              <a:t>Health and fitness data generated by IoT system such as a fitness bands</a:t>
            </a:r>
          </a:p>
          <a:p>
            <a:pPr fontAlgn="base">
              <a:buNone/>
            </a:pPr>
            <a:endParaRPr lang="en-US" sz="1600" dirty="0"/>
          </a:p>
          <a:p>
            <a:pPr fontAlgn="base">
              <a:buNone/>
            </a:pPr>
            <a:endParaRPr lang="en-US" sz="1600" dirty="0"/>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209007"/>
            <a:ext cx="10018713" cy="5582194"/>
          </a:xfrm>
        </p:spPr>
        <p:txBody>
          <a:bodyPr>
            <a:normAutofit fontScale="77500" lnSpcReduction="20000"/>
          </a:bodyPr>
          <a:lstStyle/>
          <a:p>
            <a:pPr fontAlgn="base">
              <a:buNone/>
            </a:pPr>
            <a:r>
              <a:rPr lang="en-US" sz="2600" b="1" dirty="0"/>
              <a:t>4. Communications Protocols :</a:t>
            </a:r>
            <a:br>
              <a:rPr lang="en-US" sz="2600" dirty="0"/>
            </a:br>
            <a:r>
              <a:rPr lang="en-US" sz="2600" dirty="0"/>
              <a:t>They are the backbone of IoT systems and enable network connectivity and linking to applications. Communication protocols allow devices to exchange data over the network. Multiple protocols often describe different aspects of a single communication. A group of protocols designed to work together is known as a protocol suite; when implemented in software they are a protocol stack.</a:t>
            </a:r>
            <a:br>
              <a:rPr lang="en-US" sz="2600" dirty="0"/>
            </a:br>
            <a:endParaRPr lang="en-US" sz="2600" dirty="0"/>
          </a:p>
          <a:p>
            <a:pPr fontAlgn="base">
              <a:buNone/>
            </a:pPr>
            <a:r>
              <a:rPr lang="en-US" sz="2600" b="1" dirty="0"/>
              <a:t>5. Embedded Systems :</a:t>
            </a:r>
            <a:br>
              <a:rPr lang="en-US" sz="2600" dirty="0"/>
            </a:br>
            <a:r>
              <a:rPr lang="en-US" sz="2600" dirty="0"/>
              <a:t>It is a combination of hardware and software used to perform special tasks.</a:t>
            </a:r>
            <a:br>
              <a:rPr lang="en-US" sz="2600" dirty="0"/>
            </a:br>
            <a:r>
              <a:rPr lang="en-US" sz="2600" dirty="0"/>
              <a:t>It includes microcontroller and microprocessor memory, networking units (Ethernet Wi-Fi adapters), input output units (display keyword etc. ) and storage devices (flash memory).</a:t>
            </a:r>
            <a:br>
              <a:rPr lang="en-US" sz="2600" dirty="0"/>
            </a:br>
            <a:r>
              <a:rPr lang="en-US" sz="2600" dirty="0"/>
              <a:t>It collects the data and sends it to the internet.</a:t>
            </a:r>
            <a:br>
              <a:rPr lang="en-US" sz="2600" dirty="0"/>
            </a:br>
            <a:r>
              <a:rPr lang="en-US" sz="2600" dirty="0"/>
              <a:t>Embedded systems used in</a:t>
            </a:r>
            <a:br>
              <a:rPr lang="en-US" sz="2600" dirty="0"/>
            </a:br>
            <a:r>
              <a:rPr lang="en-US" sz="2600" dirty="0"/>
              <a:t>Examples –</a:t>
            </a:r>
          </a:p>
          <a:p>
            <a:pPr fontAlgn="base"/>
            <a:r>
              <a:rPr lang="en-US" sz="2600" dirty="0"/>
              <a:t>Digital camera</a:t>
            </a:r>
          </a:p>
          <a:p>
            <a:pPr fontAlgn="base"/>
            <a:r>
              <a:rPr lang="en-US" sz="2600" dirty="0"/>
              <a:t>DVD player, music player</a:t>
            </a:r>
          </a:p>
          <a:p>
            <a:pPr fontAlgn="base"/>
            <a:r>
              <a:rPr lang="en-US" sz="2600" dirty="0"/>
              <a:t>Industrial robots</a:t>
            </a:r>
          </a:p>
          <a:p>
            <a:pPr fontAlgn="base"/>
            <a:r>
              <a:rPr lang="en-US" sz="2600" dirty="0"/>
              <a:t>Wireless Routers etc.</a:t>
            </a:r>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555" y="0"/>
            <a:ext cx="11132713" cy="1293028"/>
          </a:xfrm>
        </p:spPr>
        <p:txBody>
          <a:bodyPr>
            <a:normAutofit fontScale="90000"/>
          </a:bodyPr>
          <a:lstStyle/>
          <a:p>
            <a:r>
              <a:rPr lang="en-GB" b="1" dirty="0"/>
              <a:t>Top 10 Strategic IoT Technologies and Trends - GARTNER</a:t>
            </a:r>
            <a:endParaRPr lang="en-GB" dirty="0"/>
          </a:p>
        </p:txBody>
      </p:sp>
      <p:sp>
        <p:nvSpPr>
          <p:cNvPr id="3" name="Content Placeholder 2"/>
          <p:cNvSpPr>
            <a:spLocks noGrp="1"/>
          </p:cNvSpPr>
          <p:nvPr>
            <p:ph idx="1"/>
          </p:nvPr>
        </p:nvSpPr>
        <p:spPr>
          <a:xfrm>
            <a:off x="685800" y="2011694"/>
            <a:ext cx="10820400" cy="4206991"/>
          </a:xfrm>
        </p:spPr>
        <p:txBody>
          <a:bodyPr>
            <a:normAutofit fontScale="92500"/>
          </a:bodyPr>
          <a:lstStyle/>
          <a:p>
            <a:pPr marL="457200" indent="-457200" algn="just">
              <a:buFont typeface="+mj-lt"/>
              <a:buAutoNum type="arabicParenR"/>
            </a:pPr>
            <a:r>
              <a:rPr lang="it-IT" b="1" dirty="0"/>
              <a:t>Trend No. 1: Artificial Intelligence (AI): </a:t>
            </a:r>
            <a:r>
              <a:rPr lang="en-GB" dirty="0"/>
              <a:t>“Data is the fuel that powers the IoT and the organization’s ability to derive meaning from it will define their long term success.” </a:t>
            </a:r>
          </a:p>
          <a:p>
            <a:pPr marL="457200" indent="-457200" algn="just">
              <a:buFont typeface="+mj-lt"/>
              <a:buAutoNum type="arabicParenR"/>
            </a:pPr>
            <a:r>
              <a:rPr lang="en-GB" b="1" dirty="0"/>
              <a:t>Trend No. 2: Social, Legal and Ethical IoT: </a:t>
            </a:r>
            <a:r>
              <a:rPr lang="en-GB" dirty="0"/>
              <a:t>These include ownership of data and the deductions made from it, algorithmic bias, privacy and compliance with regulations such as the General Data Protection Regulation. “Successful deployment of an IoT solution demands that it’s not just technically effective but also socially acceptable.” </a:t>
            </a:r>
          </a:p>
          <a:p>
            <a:pPr marL="457200" indent="-457200" algn="just">
              <a:buFont typeface="+mj-lt"/>
              <a:buAutoNum type="arabicParenR"/>
            </a:pPr>
            <a:r>
              <a:rPr lang="en-GB" b="1" dirty="0"/>
              <a:t>Trend No. 3: Infonomics and Data Broking: </a:t>
            </a:r>
            <a:r>
              <a:rPr lang="en-GB" dirty="0"/>
              <a:t>The theory of infonomics takes monetization of data further by seeing it as a strategic business asset to be recorded in the company accounts. By 2023, the buying and selling of IoT data will become an essential part of many IoT systems.</a:t>
            </a:r>
          </a:p>
          <a:p>
            <a:pPr marL="457200" indent="-457200" algn="just">
              <a:buFont typeface="+mj-lt"/>
              <a:buAutoNum type="arabicParenR"/>
            </a:pPr>
            <a:endParaRPr lang="it-IT" b="1" dirty="0"/>
          </a:p>
          <a:p>
            <a:pPr marL="457200" indent="-457200" algn="just">
              <a:buFont typeface="+mj-lt"/>
              <a:buAutoNum type="arabicParenR"/>
            </a:pPr>
            <a:endParaRPr lang="it-IT" b="1" dirty="0"/>
          </a:p>
          <a:p>
            <a:pPr algn="just"/>
            <a:endParaRPr lang="en-GB"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45</a:t>
            </a:fld>
            <a:endParaRPr lang="en-US" dirty="0"/>
          </a:p>
        </p:txBody>
      </p:sp>
    </p:spTree>
    <p:extLst>
      <p:ext uri="{BB962C8B-B14F-4D97-AF65-F5344CB8AC3E}">
        <p14:creationId xmlns:p14="http://schemas.microsoft.com/office/powerpoint/2010/main" val="40666424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941" y="349876"/>
            <a:ext cx="11261501" cy="1293028"/>
          </a:xfrm>
        </p:spPr>
        <p:txBody>
          <a:bodyPr>
            <a:normAutofit fontScale="90000"/>
          </a:bodyPr>
          <a:lstStyle/>
          <a:p>
            <a:r>
              <a:rPr lang="en-GB" b="1" dirty="0"/>
              <a:t>Top 10 Strategic IoT Technologies and Trends – GARTNER (cont’d)</a:t>
            </a:r>
            <a:endParaRPr lang="en-GB" dirty="0"/>
          </a:p>
        </p:txBody>
      </p:sp>
      <p:sp>
        <p:nvSpPr>
          <p:cNvPr id="3" name="Content Placeholder 2"/>
          <p:cNvSpPr>
            <a:spLocks noGrp="1"/>
          </p:cNvSpPr>
          <p:nvPr>
            <p:ph idx="1"/>
          </p:nvPr>
        </p:nvSpPr>
        <p:spPr>
          <a:xfrm>
            <a:off x="685800" y="1815922"/>
            <a:ext cx="10820400" cy="4402764"/>
          </a:xfrm>
        </p:spPr>
        <p:txBody>
          <a:bodyPr>
            <a:normAutofit lnSpcReduction="10000"/>
          </a:bodyPr>
          <a:lstStyle/>
          <a:p>
            <a:pPr marL="457200" indent="-457200" algn="just">
              <a:buFont typeface="+mj-lt"/>
              <a:buAutoNum type="arabicParenR" startAt="4"/>
            </a:pPr>
            <a:r>
              <a:rPr lang="en-GB" b="1" dirty="0"/>
              <a:t>Trend No. 4: The Shift from Intelligent Edge to Intelligent Mesh: </a:t>
            </a:r>
            <a:r>
              <a:rPr lang="en-GB" dirty="0"/>
              <a:t>The shift from centralized and cloud to edge architectures is well under way in the IoT space. These mesh architectures will enable more flexible, intelligent and responsive IoT systems — although often at the cost of additional complexities.</a:t>
            </a:r>
          </a:p>
          <a:p>
            <a:pPr marL="457200" indent="-457200" algn="just">
              <a:buFont typeface="+mj-lt"/>
              <a:buAutoNum type="arabicParenR" startAt="4"/>
            </a:pPr>
            <a:r>
              <a:rPr lang="en-GB" b="1" dirty="0"/>
              <a:t>Trend No. 5: IoT Governance: </a:t>
            </a:r>
            <a:r>
              <a:rPr lang="en-GB" dirty="0"/>
              <a:t>As the IoT continues to expand, the need for a governance framework that ensures appropriate behaviour in the creation, storage, use and deletion of information related to IoT projects will become increasingly important. </a:t>
            </a:r>
          </a:p>
          <a:p>
            <a:pPr marL="457200" indent="-457200" algn="just">
              <a:buFont typeface="+mj-lt"/>
              <a:buAutoNum type="arabicParenR" startAt="4"/>
            </a:pPr>
            <a:r>
              <a:rPr lang="en-GB" b="1" dirty="0"/>
              <a:t>Trend No. 6: Sensor Innovation: </a:t>
            </a:r>
            <a:r>
              <a:rPr lang="en-GB" dirty="0"/>
              <a:t>The sensor market will evolve continuously through 2023. New sensors will enable a wider range of situations and events to be detected.</a:t>
            </a:r>
          </a:p>
        </p:txBody>
      </p:sp>
      <p:sp>
        <p:nvSpPr>
          <p:cNvPr id="5" name="Slide Number Placeholder 4"/>
          <p:cNvSpPr>
            <a:spLocks noGrp="1"/>
          </p:cNvSpPr>
          <p:nvPr>
            <p:ph type="sldNum" sz="quarter" idx="12"/>
          </p:nvPr>
        </p:nvSpPr>
        <p:spPr/>
        <p:txBody>
          <a:bodyPr/>
          <a:lstStyle/>
          <a:p>
            <a:fld id="{6D22F896-40B5-4ADD-8801-0D06FADFA095}" type="slidenum">
              <a:rPr lang="en-US" smtClean="0"/>
              <a:pPr/>
              <a:t>46</a:t>
            </a:fld>
            <a:endParaRPr lang="en-US" dirty="0"/>
          </a:p>
        </p:txBody>
      </p:sp>
    </p:spTree>
    <p:extLst>
      <p:ext uri="{BB962C8B-B14F-4D97-AF65-F5344CB8AC3E}">
        <p14:creationId xmlns:p14="http://schemas.microsoft.com/office/powerpoint/2010/main" val="2791008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8814" y="254726"/>
            <a:ext cx="10018713" cy="1752599"/>
          </a:xfrm>
        </p:spPr>
        <p:txBody>
          <a:bodyPr>
            <a:normAutofit/>
          </a:bodyPr>
          <a:lstStyle/>
          <a:p>
            <a:r>
              <a:rPr lang="en-GB" b="1" dirty="0"/>
              <a:t>Top 10 Strategic IoT Technologies and Trends – GARTNER (cont’d)</a:t>
            </a:r>
            <a:endParaRPr lang="en-GB" dirty="0"/>
          </a:p>
        </p:txBody>
      </p:sp>
      <p:sp>
        <p:nvSpPr>
          <p:cNvPr id="3" name="Content Placeholder 2"/>
          <p:cNvSpPr>
            <a:spLocks noGrp="1"/>
          </p:cNvSpPr>
          <p:nvPr>
            <p:ph idx="1"/>
          </p:nvPr>
        </p:nvSpPr>
        <p:spPr/>
        <p:txBody>
          <a:bodyPr>
            <a:normAutofit fontScale="77500" lnSpcReduction="20000"/>
          </a:bodyPr>
          <a:lstStyle/>
          <a:p>
            <a:pPr marL="457200" indent="-457200" algn="just">
              <a:buFont typeface="+mj-lt"/>
              <a:buAutoNum type="arabicParenR" startAt="7"/>
            </a:pPr>
            <a:r>
              <a:rPr lang="en-GB" b="1" dirty="0"/>
              <a:t>Trend No. 7: Trusted Hardware and Operating System: </a:t>
            </a:r>
            <a:r>
              <a:rPr lang="en-GB" dirty="0"/>
              <a:t>‘.. by 2023, we expect to see the deployment of hardware and software combinations that together create more trustworthy and secure IoT systems…’.</a:t>
            </a:r>
          </a:p>
          <a:p>
            <a:pPr marL="457200" indent="-457200" algn="just">
              <a:buFont typeface="+mj-lt"/>
              <a:buAutoNum type="arabicParenR" startAt="7"/>
            </a:pPr>
            <a:r>
              <a:rPr lang="en-GB" b="1" dirty="0"/>
              <a:t>Trend 8:</a:t>
            </a:r>
            <a:r>
              <a:rPr lang="en-GB" dirty="0"/>
              <a:t> </a:t>
            </a:r>
            <a:r>
              <a:rPr lang="en-GB" b="1" dirty="0"/>
              <a:t>Novel IoT User Experiences: </a:t>
            </a:r>
            <a:r>
              <a:rPr lang="en-GB" dirty="0"/>
              <a:t>User experience driven by 4 factors</a:t>
            </a:r>
            <a:r>
              <a:rPr lang="en-GB" b="1" dirty="0"/>
              <a:t>:</a:t>
            </a:r>
            <a:r>
              <a:rPr lang="en-GB" dirty="0"/>
              <a:t> new sensors, new algorithms, new experience architectures and context, and socially aware experiences. </a:t>
            </a:r>
          </a:p>
          <a:p>
            <a:pPr marL="457200" indent="-457200" algn="just">
              <a:buFont typeface="+mj-lt"/>
              <a:buAutoNum type="arabicParenR" startAt="7"/>
            </a:pPr>
            <a:r>
              <a:rPr lang="it-IT" b="1" dirty="0"/>
              <a:t>Trend No. 9: Silicon Chip Innovation: </a:t>
            </a:r>
            <a:r>
              <a:rPr lang="en-GB" dirty="0"/>
              <a:t>By 2023, it’s expected that new special-purpose chips will reduce the power consumption required to run IoT devices.</a:t>
            </a:r>
          </a:p>
          <a:p>
            <a:pPr marL="457200" indent="-457200" algn="just">
              <a:buFont typeface="+mj-lt"/>
              <a:buAutoNum type="arabicParenR" startAt="7"/>
            </a:pPr>
            <a:r>
              <a:rPr lang="en-GB" b="1" dirty="0"/>
              <a:t>Trend No. 10: New Wireless Networking Technologies for IoT: </a:t>
            </a:r>
            <a:r>
              <a:rPr lang="en-GB" dirty="0"/>
              <a:t>IoT networking involves balancing a set of competing requirements. In particular they should explore 5G, the forthcoming generation of low earth orbit satellites, and backscatter networks.</a:t>
            </a:r>
          </a:p>
        </p:txBody>
      </p:sp>
      <p:sp>
        <p:nvSpPr>
          <p:cNvPr id="5" name="Slide Number Placeholder 4"/>
          <p:cNvSpPr>
            <a:spLocks noGrp="1"/>
          </p:cNvSpPr>
          <p:nvPr>
            <p:ph type="sldNum" sz="quarter" idx="12"/>
          </p:nvPr>
        </p:nvSpPr>
        <p:spPr/>
        <p:txBody>
          <a:bodyPr/>
          <a:lstStyle/>
          <a:p>
            <a:fld id="{6D22F896-40B5-4ADD-8801-0D06FADFA095}" type="slidenum">
              <a:rPr lang="en-US" smtClean="0"/>
              <a:pPr/>
              <a:t>47</a:t>
            </a:fld>
            <a:endParaRPr lang="en-US" dirty="0"/>
          </a:p>
        </p:txBody>
      </p:sp>
    </p:spTree>
    <p:extLst>
      <p:ext uri="{BB962C8B-B14F-4D97-AF65-F5344CB8AC3E}">
        <p14:creationId xmlns:p14="http://schemas.microsoft.com/office/powerpoint/2010/main" val="2048065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11" y="-71454"/>
            <a:ext cx="10972800" cy="714372"/>
          </a:xfrm>
        </p:spPr>
        <p:txBody>
          <a:bodyPr>
            <a:normAutofit/>
          </a:bodyPr>
          <a:lstStyle/>
          <a:p>
            <a:pPr algn="ctr"/>
            <a:r>
              <a:rPr lang="en-IN" sz="4000" b="1" dirty="0">
                <a:solidFill>
                  <a:srgbClr val="0000FF"/>
                </a:solidFill>
                <a:latin typeface="+mn-lt"/>
              </a:rPr>
              <a:t>The Future of </a:t>
            </a:r>
            <a:r>
              <a:rPr lang="en-IN" sz="4000" b="1" dirty="0" err="1">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5</a:t>
            </a:fld>
            <a:endParaRPr lang="en-IN"/>
          </a:p>
        </p:txBody>
      </p:sp>
      <p:sp>
        <p:nvSpPr>
          <p:cNvPr id="8" name="Rectangle 7"/>
          <p:cNvSpPr/>
          <p:nvPr/>
        </p:nvSpPr>
        <p:spPr>
          <a:xfrm>
            <a:off x="380960" y="6182046"/>
            <a:ext cx="11049077" cy="461665"/>
          </a:xfrm>
          <a:prstGeom prst="rect">
            <a:avLst/>
          </a:prstGeom>
        </p:spPr>
        <p:txBody>
          <a:bodyPr wrap="square">
            <a:spAutoFit/>
          </a:bodyPr>
          <a:lstStyle/>
          <a:p>
            <a:pPr algn="ctr"/>
            <a:r>
              <a:rPr lang="en-IN" sz="2400" b="1" i="1" dirty="0">
                <a:solidFill>
                  <a:srgbClr val="0000FF"/>
                </a:solidFill>
              </a:rPr>
              <a:t>"The Sky's not the limit. It's only the beginning with </a:t>
            </a:r>
            <a:r>
              <a:rPr lang="en-IN" sz="2400" b="1" i="1" dirty="0" err="1">
                <a:solidFill>
                  <a:srgbClr val="0000FF"/>
                </a:solidFill>
              </a:rPr>
              <a:t>IoT</a:t>
            </a:r>
            <a:r>
              <a:rPr lang="en-IN" sz="2400" b="1" i="1" dirty="0">
                <a:solidFill>
                  <a:srgbClr val="0000FF"/>
                </a:solidFill>
              </a:rPr>
              <a:t>."</a:t>
            </a:r>
            <a:endParaRPr lang="en-IN" sz="2400" b="1" dirty="0">
              <a:solidFill>
                <a:srgbClr val="0000FF"/>
              </a:solidFill>
            </a:endParaRPr>
          </a:p>
        </p:txBody>
      </p:sp>
      <p:pic>
        <p:nvPicPr>
          <p:cNvPr id="9" name="Picture 8"/>
          <p:cNvPicPr/>
          <p:nvPr/>
        </p:nvPicPr>
        <p:blipFill>
          <a:blip r:embed="rId2" cstate="print"/>
          <a:srcRect l="15743" t="12311" r="17141" b="5471"/>
          <a:stretch>
            <a:fillRect/>
          </a:stretch>
        </p:blipFill>
        <p:spPr bwMode="auto">
          <a:xfrm>
            <a:off x="952464" y="1000108"/>
            <a:ext cx="10001320" cy="4857784"/>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11" y="-71454"/>
            <a:ext cx="10972800" cy="714372"/>
          </a:xfrm>
        </p:spPr>
        <p:txBody>
          <a:bodyPr>
            <a:normAutofit/>
          </a:bodyPr>
          <a:lstStyle/>
          <a:p>
            <a:pPr algn="ctr"/>
            <a:r>
              <a:rPr lang="en-IN" sz="4000" b="1" dirty="0">
                <a:solidFill>
                  <a:srgbClr val="0000FF"/>
                </a:solidFill>
                <a:latin typeface="+mn-lt"/>
              </a:rPr>
              <a:t>The Potential of </a:t>
            </a:r>
            <a:r>
              <a:rPr lang="en-IN" sz="4000" b="1" dirty="0" err="1">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6</a:t>
            </a:fld>
            <a:endParaRPr lang="en-IN"/>
          </a:p>
        </p:txBody>
      </p:sp>
      <p:sp>
        <p:nvSpPr>
          <p:cNvPr id="8" name="Rectangle 7"/>
          <p:cNvSpPr/>
          <p:nvPr/>
        </p:nvSpPr>
        <p:spPr>
          <a:xfrm>
            <a:off x="380960" y="5929331"/>
            <a:ext cx="11049077" cy="830997"/>
          </a:xfrm>
          <a:prstGeom prst="rect">
            <a:avLst/>
          </a:prstGeom>
        </p:spPr>
        <p:txBody>
          <a:bodyPr wrap="square">
            <a:spAutoFit/>
          </a:bodyPr>
          <a:lstStyle/>
          <a:p>
            <a:pPr algn="ctr"/>
            <a:r>
              <a:rPr lang="en-IN" sz="2400" dirty="0"/>
              <a:t>GE’s estimates on potential of just ONE percent savings applied using </a:t>
            </a:r>
            <a:r>
              <a:rPr lang="en-IN" sz="2400" dirty="0" err="1"/>
              <a:t>IoT</a:t>
            </a:r>
            <a:r>
              <a:rPr lang="en-IN" sz="2400" dirty="0"/>
              <a:t> across global industry sectors.</a:t>
            </a:r>
          </a:p>
        </p:txBody>
      </p:sp>
      <p:pic>
        <p:nvPicPr>
          <p:cNvPr id="7" name="Picture 6"/>
          <p:cNvPicPr/>
          <p:nvPr/>
        </p:nvPicPr>
        <p:blipFill>
          <a:blip r:embed="rId2" cstate="print"/>
          <a:srcRect l="16407" t="12969" r="17260" b="7680"/>
          <a:stretch>
            <a:fillRect/>
          </a:stretch>
        </p:blipFill>
        <p:spPr bwMode="auto">
          <a:xfrm>
            <a:off x="1523968" y="785794"/>
            <a:ext cx="8953563" cy="500066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11" y="571480"/>
            <a:ext cx="10972800" cy="714372"/>
          </a:xfrm>
        </p:spPr>
        <p:txBody>
          <a:bodyPr>
            <a:normAutofit/>
          </a:bodyPr>
          <a:lstStyle/>
          <a:p>
            <a:pPr algn="ctr"/>
            <a:r>
              <a:rPr lang="en-IN" sz="4000" b="1" dirty="0">
                <a:solidFill>
                  <a:srgbClr val="0000FF"/>
                </a:solidFill>
                <a:latin typeface="+mn-lt"/>
              </a:rPr>
              <a:t>Unlock the Massive potential of </a:t>
            </a:r>
            <a:r>
              <a:rPr lang="en-IN" sz="4000" b="1" dirty="0" err="1">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7</a:t>
            </a:fld>
            <a:endParaRPr lang="en-IN"/>
          </a:p>
        </p:txBody>
      </p:sp>
      <p:pic>
        <p:nvPicPr>
          <p:cNvPr id="3" name="Picture 2"/>
          <p:cNvPicPr>
            <a:picLocks noChangeAspect="1" noChangeArrowheads="1"/>
          </p:cNvPicPr>
          <p:nvPr/>
        </p:nvPicPr>
        <p:blipFill>
          <a:blip r:embed="rId2" cstate="print"/>
          <a:srcRect l="19336" t="27343" r="20898" b="18945"/>
          <a:stretch>
            <a:fillRect/>
          </a:stretch>
        </p:blipFill>
        <p:spPr bwMode="auto">
          <a:xfrm>
            <a:off x="1238216" y="1785926"/>
            <a:ext cx="9715568" cy="392909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11" y="571480"/>
            <a:ext cx="10972800" cy="714372"/>
          </a:xfrm>
        </p:spPr>
        <p:txBody>
          <a:bodyPr>
            <a:normAutofit/>
          </a:bodyPr>
          <a:lstStyle/>
          <a:p>
            <a:pPr algn="ctr"/>
            <a:r>
              <a:rPr lang="en-IN" sz="4000" b="1" dirty="0">
                <a:solidFill>
                  <a:srgbClr val="0000FF"/>
                </a:solidFill>
                <a:latin typeface="+mn-lt"/>
              </a:rPr>
              <a:t>Technology roadmap of </a:t>
            </a:r>
            <a:r>
              <a:rPr lang="en-IN" sz="4000" b="1" dirty="0" err="1">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8</a:t>
            </a:fld>
            <a:endParaRPr lang="en-IN"/>
          </a:p>
        </p:txBody>
      </p:sp>
      <p:pic>
        <p:nvPicPr>
          <p:cNvPr id="9" name="Picture 8" descr="https://upload.wikimedia.org/wikipedia/commons/thumb/9/9b/Internet_of_Things.svg/450px-Internet_of_Things.svg.png">
            <a:hlinkClick r:id="rId2"/>
          </p:cNvPr>
          <p:cNvPicPr/>
          <p:nvPr/>
        </p:nvPicPr>
        <p:blipFill>
          <a:blip r:embed="rId3" cstate="print"/>
          <a:srcRect/>
          <a:stretch>
            <a:fillRect/>
          </a:stretch>
        </p:blipFill>
        <p:spPr bwMode="auto">
          <a:xfrm>
            <a:off x="666712" y="1714488"/>
            <a:ext cx="10763325" cy="4714908"/>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917E7-0C37-4130-9B2A-1B80E6E9B314}"/>
              </a:ext>
            </a:extLst>
          </p:cNvPr>
          <p:cNvSpPr>
            <a:spLocks noGrp="1"/>
          </p:cNvSpPr>
          <p:nvPr>
            <p:ph type="title"/>
          </p:nvPr>
        </p:nvSpPr>
        <p:spPr>
          <a:xfrm>
            <a:off x="893761" y="685800"/>
            <a:ext cx="10018713" cy="1752599"/>
          </a:xfrm>
        </p:spPr>
        <p:txBody>
          <a:bodyPr/>
          <a:lstStyle/>
          <a:p>
            <a:r>
              <a:rPr lang="en-IN" b="1" dirty="0" err="1"/>
              <a:t>Iot</a:t>
            </a:r>
            <a:r>
              <a:rPr lang="en-IN" b="1" dirty="0"/>
              <a:t> Definition</a:t>
            </a:r>
          </a:p>
        </p:txBody>
      </p:sp>
      <p:sp>
        <p:nvSpPr>
          <p:cNvPr id="3" name="Content Placeholder 2">
            <a:extLst>
              <a:ext uri="{FF2B5EF4-FFF2-40B4-BE49-F238E27FC236}">
                <a16:creationId xmlns:a16="http://schemas.microsoft.com/office/drawing/2014/main" id="{DA8D6B0D-4A25-4D7E-AE75-9B3BFC834A9B}"/>
              </a:ext>
            </a:extLst>
          </p:cNvPr>
          <p:cNvSpPr>
            <a:spLocks noGrp="1"/>
          </p:cNvSpPr>
          <p:nvPr>
            <p:ph idx="1"/>
          </p:nvPr>
        </p:nvSpPr>
        <p:spPr>
          <a:xfrm>
            <a:off x="1465260" y="2438399"/>
            <a:ext cx="10018713" cy="3124201"/>
          </a:xfrm>
        </p:spPr>
        <p:txBody>
          <a:bodyPr/>
          <a:lstStyle/>
          <a:p>
            <a:r>
              <a:rPr lang="en-US" dirty="0"/>
              <a:t>“The </a:t>
            </a:r>
            <a:r>
              <a:rPr lang="en-US" b="1" dirty="0"/>
              <a:t>Internet of Things</a:t>
            </a:r>
            <a:r>
              <a:rPr lang="en-US" dirty="0"/>
              <a:t> (</a:t>
            </a:r>
            <a:r>
              <a:rPr lang="en-US" b="1" dirty="0"/>
              <a:t>IoT</a:t>
            </a:r>
            <a:r>
              <a:rPr lang="en-US" dirty="0"/>
              <a:t>) is a system of interrelated computing devices, mechanical and digital machines, objects, animals or people that are provided with unique identifiers and the ability to transfer data over a network without requiring human-to-human or human-to-computer interaction.”</a:t>
            </a:r>
            <a:endParaRPr lang="en-IN" dirty="0"/>
          </a:p>
        </p:txBody>
      </p:sp>
      <p:pic>
        <p:nvPicPr>
          <p:cNvPr id="5" name="Picture 4">
            <a:extLst>
              <a:ext uri="{FF2B5EF4-FFF2-40B4-BE49-F238E27FC236}">
                <a16:creationId xmlns:a16="http://schemas.microsoft.com/office/drawing/2014/main" id="{2CE78DE6-B028-4D5D-A873-AA7CD47B35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7750" y="209550"/>
            <a:ext cx="2505075" cy="2505075"/>
          </a:xfrm>
          <a:prstGeom prst="rect">
            <a:avLst/>
          </a:prstGeom>
        </p:spPr>
      </p:pic>
    </p:spTree>
    <p:extLst>
      <p:ext uri="{BB962C8B-B14F-4D97-AF65-F5344CB8AC3E}">
        <p14:creationId xmlns:p14="http://schemas.microsoft.com/office/powerpoint/2010/main" val="42853822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1155</TotalTime>
  <Words>3472</Words>
  <Application>Microsoft Office PowerPoint</Application>
  <PresentationFormat>Widescreen</PresentationFormat>
  <Paragraphs>267</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Arial MT</vt:lpstr>
      <vt:lpstr>Calibri</vt:lpstr>
      <vt:lpstr>Corbel</vt:lpstr>
      <vt:lpstr>Courier New</vt:lpstr>
      <vt:lpstr>Parallax</vt:lpstr>
      <vt:lpstr>PowerPoint Presentation</vt:lpstr>
      <vt:lpstr>History of IOT</vt:lpstr>
      <vt:lpstr>Current Status &amp; Future Prospect of IoT</vt:lpstr>
      <vt:lpstr>Knowledge Management –  Turning Data into Wisdom</vt:lpstr>
      <vt:lpstr>The Future of IoT</vt:lpstr>
      <vt:lpstr>The Potential of IoT</vt:lpstr>
      <vt:lpstr>Unlock the Massive potential of IoT</vt:lpstr>
      <vt:lpstr>Technology roadmap of IoT</vt:lpstr>
      <vt:lpstr>Iot Definition</vt:lpstr>
      <vt:lpstr>How IoT works?</vt:lpstr>
      <vt:lpstr>How IoT Works?</vt:lpstr>
      <vt:lpstr>1) Sensors/Devices</vt:lpstr>
      <vt:lpstr>2) Connectivity</vt:lpstr>
      <vt:lpstr>3) Data Processing</vt:lpstr>
      <vt:lpstr>4)User Interface</vt:lpstr>
      <vt:lpstr>What is an example of an Internet of Things device?</vt:lpstr>
      <vt:lpstr>IoT benefits to organizations</vt:lpstr>
      <vt:lpstr>Why Is Internet of Things (IoT) so important?</vt:lpstr>
      <vt:lpstr>PowerPoint Presentation</vt:lpstr>
      <vt:lpstr>PowerPoint Presentation</vt:lpstr>
      <vt:lpstr>IoT Applications</vt:lpstr>
      <vt:lpstr>PowerPoint Presentation</vt:lpstr>
      <vt:lpstr>Challenges of Internet of Things (IoT)</vt:lpstr>
      <vt:lpstr>Advantages of IoT</vt:lpstr>
      <vt:lpstr>Disadvantages IoT</vt:lpstr>
      <vt:lpstr>Physical Design of IoT</vt:lpstr>
      <vt:lpstr>Generic block diagram of an IoT Device</vt:lpstr>
      <vt:lpstr>IoT Protocols</vt:lpstr>
      <vt:lpstr>Logical Design of IoT</vt:lpstr>
      <vt:lpstr>Request-Response communication model</vt:lpstr>
      <vt:lpstr>Publish-Subscribe communication model</vt:lpstr>
      <vt:lpstr>Exclusive Pair communication model</vt:lpstr>
      <vt:lpstr>REST-based Communication APIs</vt:lpstr>
      <vt:lpstr>IoT Levels &amp; Deployment Templates</vt:lpstr>
      <vt:lpstr>IoT Levels &amp; Deployment Templates</vt:lpstr>
      <vt:lpstr>IoT Level-1</vt:lpstr>
      <vt:lpstr>IoT Level-2</vt:lpstr>
      <vt:lpstr>IoT Level-3</vt:lpstr>
      <vt:lpstr>IoT Level-4</vt:lpstr>
      <vt:lpstr>IoT Level-5</vt:lpstr>
      <vt:lpstr>IoT Level-6</vt:lpstr>
      <vt:lpstr>PowerPoint Presentation</vt:lpstr>
      <vt:lpstr>PowerPoint Presentation</vt:lpstr>
      <vt:lpstr>PowerPoint Presentation</vt:lpstr>
      <vt:lpstr>Top 10 Strategic IoT Technologies and Trends - GARTNER</vt:lpstr>
      <vt:lpstr>Top 10 Strategic IoT Technologies and Trends – GARTNER (cont’d)</vt:lpstr>
      <vt:lpstr>Top 10 Strategic IoT Technologies and Trends – GARTNER (cont’d)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Sumit Thakur</dc:creator>
  <cp:lastModifiedBy>panem.charan@gmail.com</cp:lastModifiedBy>
  <cp:revision>19</cp:revision>
  <dcterms:created xsi:type="dcterms:W3CDTF">2021-04-18T00:31:39Z</dcterms:created>
  <dcterms:modified xsi:type="dcterms:W3CDTF">2023-08-14T05:29:57Z</dcterms:modified>
</cp:coreProperties>
</file>